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18.svg" ContentType="image/svg+xml"/>
  <Override PartName="/ppt/media/image19.svg" ContentType="image/svg+xml"/>
  <Override PartName="/ppt/media/image2.svg" ContentType="image/svg+xml"/>
  <Override PartName="/ppt/media/image20.svg" ContentType="image/svg+xml"/>
  <Override PartName="/ppt/media/image21.svg" ContentType="image/svg+xml"/>
  <Override PartName="/ppt/media/image22.svg" ContentType="image/svg+xml"/>
  <Override PartName="/ppt/media/image23.svg" ContentType="image/svg+xml"/>
  <Override PartName="/ppt/media/image24.svg" ContentType="image/svg+xml"/>
  <Override PartName="/ppt/media/image25.svg" ContentType="image/svg+xml"/>
  <Override PartName="/ppt/media/image26.svg" ContentType="image/svg+xml"/>
  <Override PartName="/ppt/media/image27.svg" ContentType="image/svg+xml"/>
  <Override PartName="/ppt/media/image28.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Lst>
  <p:notesMasterIdLst>
    <p:notesMasterId r:id="rId6"/>
  </p:notesMasterIdLst>
  <p:sldIdLst>
    <p:sldId id="256" r:id="rId5"/>
    <p:sldId id="258" r:id="rId7"/>
    <p:sldId id="259" r:id="rId8"/>
    <p:sldId id="261" r:id="rId9"/>
    <p:sldId id="262" r:id="rId10"/>
    <p:sldId id="263" r:id="rId11"/>
    <p:sldId id="264" r:id="rId12"/>
    <p:sldId id="265" r:id="rId13"/>
    <p:sldId id="266" r:id="rId14"/>
    <p:sldId id="267" r:id="rId15"/>
    <p:sldId id="268" r:id="rId16"/>
    <p:sldId id="269" r:id="rId17"/>
    <p:sldId id="270" r:id="rId18"/>
    <p:sldId id="271" r:id="rId19"/>
    <p:sldId id="279" r:id="rId20"/>
    <p:sldId id="272" r:id="rId21"/>
    <p:sldId id="273" r:id="rId22"/>
    <p:sldId id="274" r:id="rId23"/>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54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欢迎参加本次跨境电商出口税务合规专题宣讲。今天，我们将共同探讨在当前新时期下，跨境电商企业如何通过合规经营，实现行稳致远。本次宣讲将聚焦热门的9810海外仓模式，为大家深入解读最新的税收政策，并梳理潜在的税务风险。希望通过今天的分享，能帮助各位企业家和财务负责人更好地理解政策、识别风险，确保企业在享受政策红利的同时，实现长期、稳定、合规的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系统地帮助大家掌握税务合规的要点，今天的宣讲将分为四个部分。首先，我们会深入解析跨境电商常见的几种出口监管模式，帮助大家理清业务的基础。其次，我们将详细解读增值税和企业所得税的核心政策。接着，我们会聚焦日常经营中最容易遇到的六大税务风险点。最后，我们将通过一个实际案例，探讨企业如何搭建合规的架构。希望通过这个清晰的议程，能让大家对今天的内容有一个整体的把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模式辨析。这里我们列出了四种主流的出口模式，从传统的一般贸易0110，到大家熟悉的9610零售直邮，再到B2B直接出口的9710，以及今天的重点——9810海外仓模式。大家可以看到，每种模式的核心特征和税务处理规则都不同。比如9610模式，综试区内的企业可以享受“无票免税”政策，这对于很多中小卖家来说是非常有利的。而9810模式的最大亮点在于“离境预退税”，这能极大地缓解企业的资金压力。理解这些差异，是做好税务规划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再来详细看一下9810模式的业务流程。整个流程可以分为五个关键步骤：首先是在国内备货；然后通过9810代码整批出口报关；货物抵达海外仓后，进行入库上架；接着，企业通过电商平台销售；最后，海外仓根据订单直接发货给消费者。这个流程清晰地展示了货物流、信息流和资金流的走向。理解这个流程，有助于我们后续理解相关的税务处理和风险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国际贸易中，成交方式是一个非常关键的概念，它直接影响我们的收入确认。最常见的有FOB、CIF和FCA。简单来说，FOB价是卖方把货装上船就完成义务，之后的费用由买方承担。而CIF价则是卖方要承担到目的港的运费和保险费。这里的核心要点是，在计算增值税时，我们必须以FOB价为基础。也就是说，如果你的成交价是CIF价，就必须把里面的国际运费和保险费剥离出来，这部分费用作为销售费用处理，而不是收入。这一点非常重要，直接关系到我们的税款计算是否准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政策精解。首先来看增值税。国家对出口货物主要有两种增值税政策：零税率和免税。零税率，也就是我们常说的出口退税，适用于一般纳税人企业，前提是必须取得合规的进项发票。它不仅免征出口环节的销项税，还会退还你之前垫付的进项税。而免税政策，则是只免征销项税，但进项税不能退也不能抵扣。这主要适用于小规模纳税人和享受“无票免税”政策的9610企业。大家要根据自己的企业类型和业务模式，选择合适的政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重点讲一讲9810模式的专属红利——离境预退税。这个政策的核心就是“提前”。传统的退税是要等货物销售后才能申请，而9810模式下，只要货物报关离境进入海外仓，不管有没有卖掉，都可以提前申请预退税。这意味着企业可以更快地拿到退税款，极大地缓解了备货和物流环节的资金压力。操作流程也很清晰：货物离境后申报，税务审核后预退一部分税款，最后在规定时间内根据实际销售情况进行清算。这对于改善企业现金流来说，是一个非常有力的工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讲完了，我们来看点实际操作。增值税申报需要注意四个关键点。第一，收入确认时间，是以报关出口日为准。第二，发票管理，进项发票一定要做“退税勾选”，销项发票开0税率。第三，申报表填写，免税销售额要填对地方，别跟免抵退销售额搞混了。第四，汇率选择，一旦确定了用哪天的汇率，一年内不能变。这些细节操作如果出错，可能会影响到我们的退税申请，所以大家一定要仔细核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说完了增值税，我们再来看企业所得税。这里有一个非常重要的区别需要大家注意：企业所得税的收入确认时间是在平台成交时，而金额是包含了境外运费和服务费的平台成交价。这和增值税按FOB价确认收入是不同的。在成本扣除方面，基本原则是真实、相关、合理。境内的支出必须要有发票，而境外的支出，比如付给海外仓的仓储费、广告费，最好能拿到形式发票，如果拿不到，也要保留好付款凭证、合同等证明材料。</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方便大家记忆，我们把今天讲到的核心政策汇总成了一张表格。这里包括了9810离境预退税、增值税零税率、9610无票免税、企业所得税核定征收、备案单证管理以及收汇管理。每一项政策都标注了核心内容和关键的文件依据。大家可以把这一页拍下来，作为日后工作的参考。这些政策是我们合规经营的基石，务必牢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三部分，风险洞察。第一个风险点，就是增值税和企业所得税的收入申报差异。我们前面提到过，这两个税种的收入确认时间和金额都不一样。增值税看报关日和FOB价，企业所得税看成交日和平台成交价。如果混淆了，就会导致申报错误。怎么应对呢？关键在于建立清晰的台账，规范会计核算，把这两笔收入分开记录，把境外运费和服务费作为销售费用处理，这样就能避免风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风险点，是备案单证。大家一定要记住，备案单证是出口退税的生命线。税务机关在审核退税时，首先要看的就是这些证明业务真实性的文件，比如购销合同、运输单据、报关单据等等。如果单证缺失，或者提供了虚假单证，后果非常严重。轻则不能退税，只能免税，进项税也泡汤了；重则不仅要追回已退的税款，还要按内销征税，甚至可能面临罚款。所以，一定要建立专人负责、及时归档、长期保存的管理制度。</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风险点，专门针对9810的预退税政策。我们说预退税是个红利，但它不是无条件的。企业享受了“先上车”的便利，千万别忘了“后买票”，也就是后续的核销义务。政策规定，必须在次年4月30号之前，对已经预退税的货物进行实际销售情况的核算。如果逾期未核算，税务机关会把预退的税款追回来，那我们就白白浪费了这个政策红利。所以，一定要建立核销台账，并设置好提醒，确保按时完成核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个风险点是收汇风险。国家规定，出口货物的货款需要在申报退税后的次年4月30号之前收回来。如果收不回来，又不符合视同收汇的特殊情况，那么已经退给你的税款就要补缴回去，并且这笔出口货物还要视同内销征税。这对于企业来说是双重损失。所以，大家一定要密切关注收汇进度，特别是通过第三方支付平台收款的，要保留好完整的资金流转凭证，证明钱确实回到了公司账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个风险点是收汇风险。国家规定，出口货物的货款需要在申报退税后的次年4月30号之前收回来。如果收不回来，又不符合视同收汇的特殊情况，那么已经退给你的税款就要补缴回去，并且这笔出口货物还要视同内销征税。这对于企业来说是双重损失。所以，大家一定要密切关注收汇进度，特别是通过第三方支付平台收款的，要保留好完整的资金流转凭证，证明钱确实回到了公司账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来谈谈一个比较复杂的话题，就是“赛维模式”的合规转型。过去，很多企业为了规避税务，采用多店铺、境内外多层架构的模式，把利润留在境外。但随着CRS信息交换和反避税规则的加强，这种模式的风险越来越大。境外账户的信息会被交换回来，没有实质经营的空壳公司也可能被穿透征税。那么如何转型呢？核心思路是“规范”和“统一”。通过签订授权协议，由主体公司统一管理业务；规范成本分摊和关联交易；让各个店铺都进行真实的税务申报。只有这样，才能构建一个真正合规、可持续的架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来总结一下今天的核心要点。首先，合规是底线，更是核心竞争力。在具体操作上，我们要记住四点：第一，模式选择是基础，要选对适合自己的出口模式。第二，政策运用是关键，要学会利用好预退税等政策红利。第三，风险防范是保障，要重点关注我们今天提到的四大风险点。第四，架构合规是根本，要从企业整体层面审视和优化我们的业务流程。只有做到这些，企业才能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宣讲到此结束，感谢大家的聆听。希望今天的分享能对大家有所帮助。我们相信，只有通过共同努力，携手共建一个健康、合规的跨境电商生态，才能真正助力每一家企业行稳致远。如果大家在实际操作中还有任何疑问，欢迎随时联系我们。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notesSlide" Target="../notesSlides/notesSlide2.xml"/><Relationship Id="rId17" Type="http://schemas.openxmlformats.org/officeDocument/2006/relationships/slideLayout" Target="../slideLayouts/slideLayout12.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image" Target="../media/image4.svg"/><Relationship Id="rId7" Type="http://schemas.openxmlformats.org/officeDocument/2006/relationships/image" Target="../media/image6.png"/><Relationship Id="rId6" Type="http://schemas.openxmlformats.org/officeDocument/2006/relationships/image" Target="../media/image3.svg"/><Relationship Id="rId5" Type="http://schemas.openxmlformats.org/officeDocument/2006/relationships/image" Target="../media/image5.png"/><Relationship Id="rId4" Type="http://schemas.openxmlformats.org/officeDocument/2006/relationships/image" Target="../media/image2.svg"/><Relationship Id="rId3" Type="http://schemas.openxmlformats.org/officeDocument/2006/relationships/image" Target="../media/image4.png"/><Relationship Id="rId2" Type="http://schemas.openxmlformats.org/officeDocument/2006/relationships/image" Target="../media/image1.svg"/><Relationship Id="rId12" Type="http://schemas.openxmlformats.org/officeDocument/2006/relationships/notesSlide" Target="../notesSlides/notesSlide4.xml"/><Relationship Id="rId11" Type="http://schemas.openxmlformats.org/officeDocument/2006/relationships/slideLayout" Target="../slideLayouts/slideLayout12.xml"/><Relationship Id="rId10" Type="http://schemas.openxmlformats.org/officeDocument/2006/relationships/image" Target="../media/image5.sv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6" Type="http://schemas.openxmlformats.org/officeDocument/2006/relationships/notesSlide" Target="../notesSlides/notesSlide5.xml"/><Relationship Id="rId15" Type="http://schemas.openxmlformats.org/officeDocument/2006/relationships/slideLayout" Target="../slideLayouts/slideLayout12.xml"/><Relationship Id="rId14" Type="http://schemas.openxmlformats.org/officeDocument/2006/relationships/image" Target="../media/image6.svg"/><Relationship Id="rId13" Type="http://schemas.openxmlformats.org/officeDocument/2006/relationships/image" Target="../media/image10.png"/><Relationship Id="rId12" Type="http://schemas.openxmlformats.org/officeDocument/2006/relationships/image" Target="../media/image9.jpeg"/><Relationship Id="rId11" Type="http://schemas.openxmlformats.org/officeDocument/2006/relationships/image" Target="../media/image8.jpeg"/><Relationship Id="rId10" Type="http://schemas.openxmlformats.org/officeDocument/2006/relationships/tags" Target="../tags/tag25.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image" Target="../media/image7.svg"/><Relationship Id="rId4" Type="http://schemas.openxmlformats.org/officeDocument/2006/relationships/image" Target="../media/image11.png"/><Relationship Id="rId3" Type="http://schemas.openxmlformats.org/officeDocument/2006/relationships/tags" Target="../tags/tag27.xml"/><Relationship Id="rId2" Type="http://schemas.openxmlformats.org/officeDocument/2006/relationships/tags" Target="../tags/tag26.xml"/><Relationship Id="rId17" Type="http://schemas.openxmlformats.org/officeDocument/2006/relationships/notesSlide" Target="../notesSlides/notesSlide6.xml"/><Relationship Id="rId16" Type="http://schemas.openxmlformats.org/officeDocument/2006/relationships/slideLayout" Target="../slideLayouts/slideLayout12.xml"/><Relationship Id="rId15" Type="http://schemas.openxmlformats.org/officeDocument/2006/relationships/tags" Target="../tags/tag35.xml"/><Relationship Id="rId14" Type="http://schemas.openxmlformats.org/officeDocument/2006/relationships/tags" Target="../tags/tag34.xml"/><Relationship Id="rId13" Type="http://schemas.openxmlformats.org/officeDocument/2006/relationships/tags" Target="../tags/tag33.xml"/><Relationship Id="rId12" Type="http://schemas.openxmlformats.org/officeDocument/2006/relationships/image" Target="../media/image8.svg"/><Relationship Id="rId11" Type="http://schemas.openxmlformats.org/officeDocument/2006/relationships/image" Target="../media/image12.png"/><Relationship Id="rId10" Type="http://schemas.openxmlformats.org/officeDocument/2006/relationships/tags" Target="../tags/tag3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2.svg"/><Relationship Id="rId7" Type="http://schemas.openxmlformats.org/officeDocument/2006/relationships/image" Target="../media/image16.png"/><Relationship Id="rId6" Type="http://schemas.openxmlformats.org/officeDocument/2006/relationships/image" Target="../media/image11.svg"/><Relationship Id="rId5" Type="http://schemas.openxmlformats.org/officeDocument/2006/relationships/image" Target="../media/image15.png"/><Relationship Id="rId4" Type="http://schemas.openxmlformats.org/officeDocument/2006/relationships/image" Target="../media/image10.svg"/><Relationship Id="rId3" Type="http://schemas.openxmlformats.org/officeDocument/2006/relationships/image" Target="../media/image14.png"/><Relationship Id="rId2" Type="http://schemas.openxmlformats.org/officeDocument/2006/relationships/image" Target="../media/image9.svg"/><Relationship Id="rId10" Type="http://schemas.openxmlformats.org/officeDocument/2006/relationships/notesSlide" Target="../notesSlides/notesSlide7.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6.svg"/><Relationship Id="rId7" Type="http://schemas.openxmlformats.org/officeDocument/2006/relationships/image" Target="../media/image20.png"/><Relationship Id="rId6" Type="http://schemas.openxmlformats.org/officeDocument/2006/relationships/image" Target="../media/image15.svg"/><Relationship Id="rId5" Type="http://schemas.openxmlformats.org/officeDocument/2006/relationships/image" Target="../media/image19.png"/><Relationship Id="rId4" Type="http://schemas.openxmlformats.org/officeDocument/2006/relationships/image" Target="../media/image14.svg"/><Relationship Id="rId3" Type="http://schemas.openxmlformats.org/officeDocument/2006/relationships/image" Target="../media/image18.png"/><Relationship Id="rId2" Type="http://schemas.openxmlformats.org/officeDocument/2006/relationships/image" Target="../media/image13.svg"/><Relationship Id="rId10" Type="http://schemas.openxmlformats.org/officeDocument/2006/relationships/notesSlide" Target="../notesSlides/notesSlide8.xml"/><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2.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image" Target="../media/image17.svg"/><Relationship Id="rId3" Type="http://schemas.openxmlformats.org/officeDocument/2006/relationships/image" Target="../media/image22.png"/><Relationship Id="rId2" Type="http://schemas.openxmlformats.org/officeDocument/2006/relationships/tags" Target="../tags/tag37.xml"/><Relationship Id="rId1" Type="http://schemas.openxmlformats.org/officeDocument/2006/relationships/tags" Target="../tags/tag3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image" Target="../media/image18.svg"/><Relationship Id="rId3" Type="http://schemas.openxmlformats.org/officeDocument/2006/relationships/image" Target="../media/image24.png"/><Relationship Id="rId20" Type="http://schemas.openxmlformats.org/officeDocument/2006/relationships/notesSlide" Target="../notesSlides/notesSlide14.xml"/><Relationship Id="rId2" Type="http://schemas.openxmlformats.org/officeDocument/2006/relationships/tags" Target="../tags/tag41.xml"/><Relationship Id="rId19" Type="http://schemas.openxmlformats.org/officeDocument/2006/relationships/slideLayout" Target="../slideLayouts/slideLayout12.xml"/><Relationship Id="rId18" Type="http://schemas.openxmlformats.org/officeDocument/2006/relationships/tags" Target="../tags/tag51.xml"/><Relationship Id="rId17" Type="http://schemas.openxmlformats.org/officeDocument/2006/relationships/tags" Target="../tags/tag50.xml"/><Relationship Id="rId16" Type="http://schemas.openxmlformats.org/officeDocument/2006/relationships/image" Target="../media/image20.svg"/><Relationship Id="rId15" Type="http://schemas.openxmlformats.org/officeDocument/2006/relationships/image" Target="../media/image26.png"/><Relationship Id="rId14" Type="http://schemas.openxmlformats.org/officeDocument/2006/relationships/tags" Target="../tags/tag49.xml"/><Relationship Id="rId13" Type="http://schemas.openxmlformats.org/officeDocument/2006/relationships/tags" Target="../tags/tag48.xml"/><Relationship Id="rId12" Type="http://schemas.openxmlformats.org/officeDocument/2006/relationships/tags" Target="../tags/tag47.xml"/><Relationship Id="rId11" Type="http://schemas.openxmlformats.org/officeDocument/2006/relationships/tags" Target="../tags/tag46.xml"/><Relationship Id="rId10" Type="http://schemas.openxmlformats.org/officeDocument/2006/relationships/image" Target="../media/image19.svg"/><Relationship Id="rId1" Type="http://schemas.openxmlformats.org/officeDocument/2006/relationships/tags" Target="../tags/tag40.xml"/></Relationships>
</file>

<file path=ppt/slides/_rels/slide15.xml.rels><?xml version="1.0" encoding="UTF-8" standalone="yes"?>
<Relationships xmlns="http://schemas.openxmlformats.org/package/2006/relationships"><Relationship Id="rId9" Type="http://schemas.openxmlformats.org/officeDocument/2006/relationships/image" Target="../media/image28.png"/><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image" Target="../media/image21.svg"/><Relationship Id="rId3" Type="http://schemas.openxmlformats.org/officeDocument/2006/relationships/image" Target="../media/image27.png"/><Relationship Id="rId24" Type="http://schemas.openxmlformats.org/officeDocument/2006/relationships/notesSlide" Target="../notesSlides/notesSlide15.xml"/><Relationship Id="rId23" Type="http://schemas.openxmlformats.org/officeDocument/2006/relationships/slideLayout" Target="../slideLayouts/slideLayout13.xml"/><Relationship Id="rId22" Type="http://schemas.openxmlformats.org/officeDocument/2006/relationships/tags" Target="../tags/tag67.xml"/><Relationship Id="rId21" Type="http://schemas.openxmlformats.org/officeDocument/2006/relationships/image" Target="../media/image10.svg"/><Relationship Id="rId20" Type="http://schemas.openxmlformats.org/officeDocument/2006/relationships/image" Target="../media/image14.png"/><Relationship Id="rId2" Type="http://schemas.openxmlformats.org/officeDocument/2006/relationships/tags" Target="../tags/tag53.xml"/><Relationship Id="rId19" Type="http://schemas.openxmlformats.org/officeDocument/2006/relationships/tags" Target="../tags/tag66.xml"/><Relationship Id="rId18" Type="http://schemas.openxmlformats.org/officeDocument/2006/relationships/tags" Target="../tags/tag65.xml"/><Relationship Id="rId17" Type="http://schemas.openxmlformats.org/officeDocument/2006/relationships/tags" Target="../tags/tag64.xml"/><Relationship Id="rId16" Type="http://schemas.openxmlformats.org/officeDocument/2006/relationships/tags" Target="../tags/tag63.xml"/><Relationship Id="rId15" Type="http://schemas.openxmlformats.org/officeDocument/2006/relationships/tags" Target="../tags/tag62.xml"/><Relationship Id="rId14" Type="http://schemas.openxmlformats.org/officeDocument/2006/relationships/tags" Target="../tags/tag61.xml"/><Relationship Id="rId13" Type="http://schemas.openxmlformats.org/officeDocument/2006/relationships/tags" Target="../tags/tag60.xml"/><Relationship Id="rId12" Type="http://schemas.openxmlformats.org/officeDocument/2006/relationships/tags" Target="../tags/tag59.xml"/><Relationship Id="rId11" Type="http://schemas.openxmlformats.org/officeDocument/2006/relationships/tags" Target="../tags/tag58.xml"/><Relationship Id="rId10" Type="http://schemas.openxmlformats.org/officeDocument/2006/relationships/image" Target="../media/image22.svg"/><Relationship Id="rId1" Type="http://schemas.openxmlformats.org/officeDocument/2006/relationships/tags" Target="../tags/tag52.xml"/></Relationships>
</file>

<file path=ppt/slides/_rels/slide16.xml.rels><?xml version="1.0" encoding="UTF-8" standalone="yes"?>
<Relationships xmlns="http://schemas.openxmlformats.org/package/2006/relationships"><Relationship Id="rId9" Type="http://schemas.openxmlformats.org/officeDocument/2006/relationships/image" Target="../media/image26.svg"/><Relationship Id="rId8" Type="http://schemas.openxmlformats.org/officeDocument/2006/relationships/image" Target="../media/image32.png"/><Relationship Id="rId7" Type="http://schemas.openxmlformats.org/officeDocument/2006/relationships/image" Target="../media/image25.svg"/><Relationship Id="rId6" Type="http://schemas.openxmlformats.org/officeDocument/2006/relationships/image" Target="../media/image31.png"/><Relationship Id="rId5" Type="http://schemas.openxmlformats.org/officeDocument/2006/relationships/image" Target="../media/image24.svg"/><Relationship Id="rId4" Type="http://schemas.openxmlformats.org/officeDocument/2006/relationships/image" Target="../media/image30.png"/><Relationship Id="rId3" Type="http://schemas.openxmlformats.org/officeDocument/2006/relationships/image" Target="../media/image23.svg"/><Relationship Id="rId2" Type="http://schemas.openxmlformats.org/officeDocument/2006/relationships/image" Target="../media/image29.png"/><Relationship Id="rId15" Type="http://schemas.openxmlformats.org/officeDocument/2006/relationships/notesSlide" Target="../notesSlides/notesSlide16.xml"/><Relationship Id="rId14" Type="http://schemas.openxmlformats.org/officeDocument/2006/relationships/slideLayout" Target="../slideLayouts/slideLayout12.xml"/><Relationship Id="rId13" Type="http://schemas.openxmlformats.org/officeDocument/2006/relationships/image" Target="../media/image28.svg"/><Relationship Id="rId12" Type="http://schemas.openxmlformats.org/officeDocument/2006/relationships/image" Target="../media/image34.png"/><Relationship Id="rId11" Type="http://schemas.openxmlformats.org/officeDocument/2006/relationships/image" Target="../media/image27.svg"/><Relationship Id="rId10" Type="http://schemas.openxmlformats.org/officeDocument/2006/relationships/image" Target="../media/image33.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8" Type="http://schemas.openxmlformats.org/officeDocument/2006/relationships/notesSlide" Target="../notesSlides/notesSlide17.xml"/><Relationship Id="rId17" Type="http://schemas.openxmlformats.org/officeDocument/2006/relationships/slideLayout" Target="../slideLayouts/slideLayout12.xml"/><Relationship Id="rId16" Type="http://schemas.openxmlformats.org/officeDocument/2006/relationships/tags" Target="../tags/tag83.xml"/><Relationship Id="rId15" Type="http://schemas.openxmlformats.org/officeDocument/2006/relationships/tags" Target="../tags/tag82.xml"/><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tags" Target="../tags/tag77.xml"/><Relationship Id="rId1" Type="http://schemas.openxmlformats.org/officeDocument/2006/relationships/tags" Target="../tags/tag6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3125" r="3125"/>
          <a:stretch>
            <a:fillRect/>
          </a:stretch>
        </p:blipFill>
        <p:spPr>
          <a:xfrm>
            <a:off x="0" y="0"/>
            <a:ext cx="12192000" cy="6858000"/>
          </a:xfrm>
          <a:prstGeom prst="rect">
            <a:avLst/>
          </a:prstGeom>
          <a:noFill/>
          <a:ln w="25400" cap="flat" cmpd="sng">
            <a:noFill/>
            <a:prstDash val="solid"/>
            <a:round/>
          </a:ln>
        </p:spPr>
      </p:pic>
      <p:sp>
        <p:nvSpPr>
          <p:cNvPr id="3" name="AutoShape 3"/>
          <p:cNvSpPr/>
          <p:nvPr/>
        </p:nvSpPr>
        <p:spPr>
          <a:xfrm>
            <a:off x="0" y="0"/>
            <a:ext cx="12192635"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381000" y="2032000"/>
            <a:ext cx="11430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a:solidFill>
                  <a:srgbClr val="003366"/>
                </a:solidFill>
                <a:latin typeface="Noto Sans SC" panose="020B0200000000000000" charset="-122"/>
                <a:ea typeface="Noto Sans SC" panose="020B0200000000000000" charset="-122"/>
                <a:cs typeface="Noto Sans SC" panose="020B0200000000000000" charset="-122"/>
                <a:sym typeface="Noto Sans SC" panose="020B0200000000000000" charset="-122"/>
              </a:rPr>
              <a:t>跨境电商</a:t>
            </a:r>
            <a:r>
              <a:rPr lang="zh-CN" altLang="en-US" sz="4400" b="1" i="0" u="none" strike="noStrike">
                <a:solidFill>
                  <a:srgbClr val="003366"/>
                </a:solidFill>
                <a:latin typeface="Noto Sans SC" panose="020B0200000000000000" charset="-122"/>
                <a:ea typeface="Noto Sans SC" panose="020B0200000000000000" charset="-122"/>
                <a:cs typeface="Noto Sans SC" panose="020B0200000000000000" charset="-122"/>
                <a:sym typeface="Noto Sans SC" panose="020B0200000000000000" charset="-122"/>
              </a:rPr>
              <a:t>税收政策解读与合规风险防控</a:t>
            </a:r>
            <a:endParaRPr lang="zh-CN" altLang="en-US" sz="4400" b="1" i="0" u="none" strike="noStrike">
              <a:solidFill>
                <a:srgbClr val="0033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508000" y="3810000"/>
            <a:ext cx="11176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20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聚焦9810海外仓模式，解读最新税收政策与风险防范</a:t>
            </a:r>
            <a:endParaRPr lang="en-US" sz="1100"/>
          </a:p>
        </p:txBody>
      </p:sp>
      <p:sp>
        <p:nvSpPr>
          <p:cNvPr id="6" name="AutoShape 6"/>
          <p:cNvSpPr/>
          <p:nvPr/>
        </p:nvSpPr>
        <p:spPr>
          <a:xfrm>
            <a:off x="635000" y="4953000"/>
            <a:ext cx="1092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宣讲单位：</a:t>
            </a:r>
            <a:r>
              <a:rPr lang="zh-CN" alt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河源市源城区税务局</a:t>
            </a:r>
            <a:r>
              <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 | 日期：2026年8月</a:t>
            </a:r>
            <a:endParaRPr lang="en-US" sz="1100"/>
          </a:p>
        </p:txBody>
      </p:sp>
      <p:pic>
        <p:nvPicPr>
          <p:cNvPr id="36873" name="图片 4"/>
          <p:cNvPicPr>
            <a:picLocks noChangeAspect="1"/>
          </p:cNvPicPr>
          <p:nvPr/>
        </p:nvPicPr>
        <p:blipFill>
          <a:blip r:embed="rId2"/>
          <a:srcRect l="1591" t="-5179" r="75520" b="5179"/>
          <a:stretch>
            <a:fillRect/>
          </a:stretch>
        </p:blipFill>
        <p:spPr>
          <a:xfrm>
            <a:off x="11320463" y="-317"/>
            <a:ext cx="776287" cy="925512"/>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要点</a:t>
            </a:r>
            <a:r>
              <a:rPr lang="en-US" sz="32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概览</a:t>
            </a:r>
            <a:endParaRPr lang="en-US" sz="1100"/>
          </a:p>
        </p:txBody>
      </p:sp>
      <p:sp>
        <p:nvSpPr>
          <p:cNvPr id="4" name="AutoShape 4"/>
          <p:cNvSpPr/>
          <p:nvPr>
            <p:custDataLst>
              <p:tags r:id="rId1"/>
            </p:custDataLst>
          </p:nvPr>
        </p:nvSpPr>
        <p:spPr>
          <a:xfrm>
            <a:off x="762000" y="1905000"/>
            <a:ext cx="5207000" cy="1968500"/>
          </a:xfrm>
          <a:prstGeom prst="roundRect">
            <a:avLst>
              <a:gd name="adj" fmla="val 0"/>
            </a:avLst>
          </a:prstGeom>
          <a:solidFill>
            <a:srgbClr val="FFFFFF">
              <a:alpha val="100000"/>
            </a:srgbClr>
          </a:solidFill>
          <a:ln w="25400" cap="flat" cmpd="sng">
            <a:solidFill>
              <a:srgbClr val="93C5FD">
                <a:alpha val="100000"/>
              </a:srgbClr>
            </a:solidFill>
            <a:prstDash val="solid"/>
            <a:round/>
          </a:ln>
        </p:spPr>
        <p:txBody>
          <a:bodyPr vert="horz" wrap="square" lIns="0" tIns="0" rIns="0" bIns="0" rtlCol="0" anchor="ctr" anchorCtr="0"/>
          <a:lstStyle/>
          <a:p>
            <a:pPr algn="ctr">
              <a:defRPr/>
            </a:pPr>
          </a:p>
        </p:txBody>
      </p:sp>
      <p:sp>
        <p:nvSpPr>
          <p:cNvPr id="5" name="AutoShape 5"/>
          <p:cNvSpPr/>
          <p:nvPr>
            <p:custDataLst>
              <p:tags r:id="rId2"/>
            </p:custDataLst>
          </p:nvPr>
        </p:nvSpPr>
        <p:spPr>
          <a:xfrm>
            <a:off x="1016000" y="2095500"/>
            <a:ext cx="76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6" name="AutoShape 6"/>
          <p:cNvSpPr/>
          <p:nvPr>
            <p:custDataLst>
              <p:tags r:id="rId3"/>
            </p:custDataLst>
          </p:nvPr>
        </p:nvSpPr>
        <p:spPr>
          <a:xfrm>
            <a:off x="1841500" y="2159000"/>
            <a:ext cx="393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模式辨析</a:t>
            </a:r>
            <a:endParaRPr lang="en-US" sz="1100"/>
          </a:p>
        </p:txBody>
      </p:sp>
      <p:sp>
        <p:nvSpPr>
          <p:cNvPr id="7" name="AutoShape 7"/>
          <p:cNvSpPr/>
          <p:nvPr>
            <p:custDataLst>
              <p:tags r:id="rId4"/>
            </p:custDataLst>
          </p:nvPr>
        </p:nvSpPr>
        <p:spPr>
          <a:xfrm>
            <a:off x="1016000" y="2794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9610、9710、9810等跨境电商出口监管模式的适用场景与核心差异</a:t>
            </a:r>
            <a:endParaRPr lang="en-US" sz="1100"/>
          </a:p>
        </p:txBody>
      </p:sp>
      <p:sp>
        <p:nvSpPr>
          <p:cNvPr id="8" name="AutoShape 8"/>
          <p:cNvSpPr/>
          <p:nvPr>
            <p:custDataLst>
              <p:tags r:id="rId5"/>
            </p:custDataLst>
          </p:nvPr>
        </p:nvSpPr>
        <p:spPr>
          <a:xfrm>
            <a:off x="6223000" y="1905000"/>
            <a:ext cx="5207000" cy="1968500"/>
          </a:xfrm>
          <a:prstGeom prst="roundRect">
            <a:avLst>
              <a:gd name="adj" fmla="val 0"/>
            </a:avLst>
          </a:prstGeom>
          <a:solidFill>
            <a:srgbClr val="FFFFFF">
              <a:alpha val="100000"/>
            </a:srgbClr>
          </a:solidFill>
          <a:ln w="25400" cap="flat" cmpd="sng">
            <a:solidFill>
              <a:srgbClr val="93C5FD">
                <a:alpha val="100000"/>
              </a:srgbClr>
            </a:solidFill>
            <a:prstDash val="solid"/>
            <a:round/>
          </a:ln>
        </p:spPr>
        <p:txBody>
          <a:bodyPr vert="horz" wrap="square" lIns="0" tIns="0" rIns="0" bIns="0" rtlCol="0" anchor="ctr" anchorCtr="0"/>
          <a:lstStyle/>
          <a:p>
            <a:pPr algn="ctr">
              <a:defRPr/>
            </a:pPr>
          </a:p>
        </p:txBody>
      </p:sp>
      <p:sp>
        <p:nvSpPr>
          <p:cNvPr id="9" name="AutoShape 9"/>
          <p:cNvSpPr/>
          <p:nvPr>
            <p:custDataLst>
              <p:tags r:id="rId6"/>
            </p:custDataLst>
          </p:nvPr>
        </p:nvSpPr>
        <p:spPr>
          <a:xfrm>
            <a:off x="6477000" y="2095500"/>
            <a:ext cx="76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0" name="AutoShape 10"/>
          <p:cNvSpPr/>
          <p:nvPr>
            <p:custDataLst>
              <p:tags r:id="rId7"/>
            </p:custDataLst>
          </p:nvPr>
        </p:nvSpPr>
        <p:spPr>
          <a:xfrm>
            <a:off x="7302500" y="2159000"/>
            <a:ext cx="393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政策</a:t>
            </a:r>
            <a:r>
              <a:rPr lang="zh-CN" alt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讲</a:t>
            </a:r>
            <a:r>
              <a:rPr 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解</a:t>
            </a:r>
            <a:endParaRPr lang="en-US" sz="1100"/>
          </a:p>
        </p:txBody>
      </p:sp>
      <p:sp>
        <p:nvSpPr>
          <p:cNvPr id="11" name="AutoShape 11"/>
          <p:cNvSpPr/>
          <p:nvPr>
            <p:custDataLst>
              <p:tags r:id="rId8"/>
            </p:custDataLst>
          </p:nvPr>
        </p:nvSpPr>
        <p:spPr>
          <a:xfrm>
            <a:off x="6477000" y="2794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跨境电商出口退税、无票免税的核心政策条款，详解增值税与企业所得税的优惠适用条件及申报实操要点</a:t>
            </a:r>
            <a:endParaRPr lang="en-US" sz="1100"/>
          </a:p>
        </p:txBody>
      </p:sp>
      <p:sp>
        <p:nvSpPr>
          <p:cNvPr id="12" name="AutoShape 12"/>
          <p:cNvSpPr/>
          <p:nvPr>
            <p:custDataLst>
              <p:tags r:id="rId9"/>
            </p:custDataLst>
          </p:nvPr>
        </p:nvSpPr>
        <p:spPr>
          <a:xfrm>
            <a:off x="762000" y="4191000"/>
            <a:ext cx="5207000" cy="1968500"/>
          </a:xfrm>
          <a:prstGeom prst="roundRect">
            <a:avLst>
              <a:gd name="adj" fmla="val 0"/>
            </a:avLst>
          </a:prstGeom>
          <a:solidFill>
            <a:srgbClr val="FFFFFF">
              <a:alpha val="100000"/>
            </a:srgbClr>
          </a:solidFill>
          <a:ln w="25400" cap="flat" cmpd="sng">
            <a:solidFill>
              <a:srgbClr val="93C5FD">
                <a:alpha val="100000"/>
              </a:srgbClr>
            </a:solidFill>
            <a:prstDash val="solid"/>
            <a:round/>
          </a:ln>
        </p:spPr>
        <p:txBody>
          <a:bodyPr vert="horz" wrap="square" lIns="0" tIns="0" rIns="0" bIns="0" rtlCol="0" anchor="ctr" anchorCtr="0"/>
          <a:lstStyle/>
          <a:p>
            <a:pPr algn="ctr">
              <a:defRPr/>
            </a:pPr>
          </a:p>
        </p:txBody>
      </p:sp>
      <p:sp>
        <p:nvSpPr>
          <p:cNvPr id="13" name="AutoShape 13"/>
          <p:cNvSpPr/>
          <p:nvPr>
            <p:custDataLst>
              <p:tags r:id="rId10"/>
            </p:custDataLst>
          </p:nvPr>
        </p:nvSpPr>
        <p:spPr>
          <a:xfrm>
            <a:off x="1016000" y="4381500"/>
            <a:ext cx="76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4" name="AutoShape 14"/>
          <p:cNvSpPr/>
          <p:nvPr>
            <p:custDataLst>
              <p:tags r:id="rId11"/>
            </p:custDataLst>
          </p:nvPr>
        </p:nvSpPr>
        <p:spPr>
          <a:xfrm>
            <a:off x="1841500" y="4445000"/>
            <a:ext cx="393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风险</a:t>
            </a:r>
            <a:r>
              <a:rPr lang="zh-CN" alt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示警</a:t>
            </a:r>
            <a:endParaRPr lang="zh-CN" alt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custDataLst>
              <p:tags r:id="rId12"/>
            </p:custDataLst>
          </p:nvPr>
        </p:nvSpPr>
        <p:spPr>
          <a:xfrm>
            <a:off x="1016000" y="5080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日常经营中</a:t>
            </a: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常见</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的税务风险，涵盖发票管理合规性、资金流与货物流匹配、关联交易定价等</a:t>
            </a:r>
            <a:endParaRPr lang="en-US" sz="1100"/>
          </a:p>
        </p:txBody>
      </p:sp>
      <p:sp>
        <p:nvSpPr>
          <p:cNvPr id="16" name="AutoShape 16"/>
          <p:cNvSpPr/>
          <p:nvPr>
            <p:custDataLst>
              <p:tags r:id="rId13"/>
            </p:custDataLst>
          </p:nvPr>
        </p:nvSpPr>
        <p:spPr>
          <a:xfrm>
            <a:off x="6223000" y="4191000"/>
            <a:ext cx="5207000" cy="1968500"/>
          </a:xfrm>
          <a:prstGeom prst="roundRect">
            <a:avLst>
              <a:gd name="adj" fmla="val 0"/>
            </a:avLst>
          </a:prstGeom>
          <a:solidFill>
            <a:srgbClr val="FFFFFF">
              <a:alpha val="100000"/>
            </a:srgbClr>
          </a:solidFill>
          <a:ln w="25400" cap="flat" cmpd="sng">
            <a:solidFill>
              <a:srgbClr val="93C5FD">
                <a:alpha val="100000"/>
              </a:srgbClr>
            </a:solidFill>
            <a:prstDash val="solid"/>
            <a:round/>
          </a:ln>
        </p:spPr>
        <p:txBody>
          <a:bodyPr vert="horz" wrap="square" lIns="0" tIns="0" rIns="0" bIns="0" rtlCol="0" anchor="ctr" anchorCtr="0"/>
          <a:lstStyle/>
          <a:p>
            <a:pPr algn="ctr">
              <a:defRPr/>
            </a:pPr>
          </a:p>
        </p:txBody>
      </p:sp>
      <p:sp>
        <p:nvSpPr>
          <p:cNvPr id="17" name="AutoShape 17"/>
          <p:cNvSpPr/>
          <p:nvPr>
            <p:custDataLst>
              <p:tags r:id="rId14"/>
            </p:custDataLst>
          </p:nvPr>
        </p:nvSpPr>
        <p:spPr>
          <a:xfrm>
            <a:off x="6477000" y="4381500"/>
            <a:ext cx="76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8" name="AutoShape 18"/>
          <p:cNvSpPr/>
          <p:nvPr>
            <p:custDataLst>
              <p:tags r:id="rId15"/>
            </p:custDataLst>
          </p:nvPr>
        </p:nvSpPr>
        <p:spPr>
          <a:xfrm>
            <a:off x="7302500" y="4445000"/>
            <a:ext cx="393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D4ED8"/>
                </a:solidFill>
                <a:latin typeface="Noto Sans SC" panose="020B0200000000000000" charset="-122"/>
                <a:ea typeface="Noto Sans SC" panose="020B0200000000000000" charset="-122"/>
                <a:cs typeface="Noto Sans SC" panose="020B0200000000000000" charset="-122"/>
                <a:sym typeface="Noto Sans SC" panose="020B0200000000000000" charset="-122"/>
              </a:rPr>
              <a:t>合规指引</a:t>
            </a:r>
            <a:endParaRPr lang="en-US" sz="1100"/>
          </a:p>
        </p:txBody>
      </p:sp>
      <p:sp>
        <p:nvSpPr>
          <p:cNvPr id="19" name="AutoShape 19"/>
          <p:cNvSpPr/>
          <p:nvPr>
            <p:custDataLst>
              <p:tags r:id="rId16"/>
            </p:custDataLst>
          </p:nvPr>
        </p:nvSpPr>
        <p:spPr>
          <a:xfrm>
            <a:off x="6477000" y="5080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以“赛维模式”为标杆案例，拆解</a:t>
            </a: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跨境电商</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企业的税务合规架构搭建逻辑</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9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023047"/>
                </a:solidFill>
                <a:latin typeface="Noto Sans SC" panose="020B0200000000000000" charset="-122"/>
                <a:ea typeface="Noto Sans SC" panose="020B0200000000000000" charset="-122"/>
                <a:cs typeface="Noto Sans SC" panose="020B0200000000000000" charset="-122"/>
                <a:sym typeface="Noto Sans SC" panose="020B0200000000000000" charset="-122"/>
              </a:rPr>
              <a:t>四种主流出口模式：从传统外贸到海外仓新零售</a:t>
            </a:r>
            <a:endParaRPr lang="en-US" sz="1100"/>
          </a:p>
        </p:txBody>
      </p:sp>
      <p:sp>
        <p:nvSpPr>
          <p:cNvPr id="4" name="AutoShape 4"/>
          <p:cNvSpPr/>
          <p:nvPr/>
        </p:nvSpPr>
        <p:spPr>
          <a:xfrm>
            <a:off x="762000" y="1651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跨境电商的蓬勃发展催生了多样化的出口模式。了解不同模式的定义、特点和税务处理方式，是企业进行合规经营与税务优化规划的关键前提，直接影响资金效率与运营成本。</a:t>
            </a:r>
            <a:endParaRPr lang="en-US" sz="1100"/>
          </a:p>
        </p:txBody>
      </p:sp>
      <p:sp>
        <p:nvSpPr>
          <p:cNvPr id="5" name="AutoShape 5"/>
          <p:cNvSpPr/>
          <p:nvPr/>
        </p:nvSpPr>
        <p:spPr>
          <a:xfrm>
            <a:off x="762000" y="2667000"/>
            <a:ext cx="5270500" cy="1841500"/>
          </a:xfrm>
          <a:prstGeom prst="roundRect">
            <a:avLst>
              <a:gd name="adj" fmla="val 0"/>
            </a:avLst>
          </a:prstGeom>
          <a:solidFill>
            <a:srgbClr val="FFFFFF">
              <a:alpha val="100000"/>
            </a:srgbClr>
          </a:solidFill>
          <a:ln w="12700" cap="flat" cmpd="sng">
            <a:solidFill>
              <a:srgbClr val="BAE6FD">
                <a:alpha val="100000"/>
              </a:srgbClr>
            </a:solidFill>
            <a:prstDash val="solid"/>
            <a:round/>
          </a:ln>
          <a:effectLst>
            <a:outerShdw blurRad="152400" dist="50800" dir="5400000" algn="tl" rotWithShape="0">
              <a:srgbClr val="0E7490">
                <a:alpha val="8000"/>
              </a:srgbClr>
            </a:outerShdw>
          </a:effectLst>
        </p:spPr>
        <p:txBody>
          <a:bodyPr vert="horz" wrap="square" lIns="0" tIns="0" rIns="0" bIns="0" rtlCol="0" anchor="ctr" anchorCtr="0"/>
          <a:lstStyle/>
          <a:p>
            <a:pPr algn="ctr">
              <a:defRPr/>
            </a:pPr>
          </a:p>
        </p:txBody>
      </p:sp>
      <p:sp>
        <p:nvSpPr>
          <p:cNvPr id="6" name="AutoShape 6"/>
          <p:cNvSpPr/>
          <p:nvPr/>
        </p:nvSpPr>
        <p:spPr>
          <a:xfrm>
            <a:off x="952500" y="28575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23047"/>
                </a:solidFill>
                <a:latin typeface="Noto Sans SC" panose="020B0200000000000000" charset="-122"/>
                <a:ea typeface="Noto Sans SC" panose="020B0200000000000000" charset="-122"/>
                <a:cs typeface="Noto Sans SC" panose="020B0200000000000000" charset="-122"/>
                <a:sym typeface="Noto Sans SC" panose="020B0200000000000000" charset="-122"/>
              </a:rPr>
              <a:t>0110 · 一般贸易出口</a:t>
            </a:r>
            <a:endParaRPr lang="en-US" sz="1100"/>
          </a:p>
        </p:txBody>
      </p:sp>
      <p:sp>
        <p:nvSpPr>
          <p:cNvPr id="7" name="AutoShape 7"/>
          <p:cNvSpPr/>
          <p:nvPr/>
        </p:nvSpPr>
        <p:spPr>
          <a:xfrm>
            <a:off x="952500" y="33020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核心特征：</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传统线下大额交易，企业对企业（B2B）模式，依托传统外贸流通体系，无跨境电商平台订单强制要求。</a:t>
            </a:r>
            <a:endParaRPr lang="en-US" sz="1100"/>
          </a:p>
          <a:p>
            <a:pPr marL="0" indent="0" algn="l">
              <a:lnSpc>
                <a:spcPct val="108000"/>
              </a:lnSpc>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税务规则：</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凭增值税专用发票，按常规外贸流程申报出口退税，政策成熟稳定，是传统外贸企业的主要出口方式。</a:t>
            </a:r>
            <a:endPar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86500" y="2667000"/>
            <a:ext cx="5270500" cy="1841500"/>
          </a:xfrm>
          <a:prstGeom prst="roundRect">
            <a:avLst>
              <a:gd name="adj" fmla="val 0"/>
            </a:avLst>
          </a:prstGeom>
          <a:solidFill>
            <a:srgbClr val="FFFFFF">
              <a:alpha val="100000"/>
            </a:srgbClr>
          </a:solidFill>
          <a:ln w="12700" cap="flat" cmpd="sng">
            <a:solidFill>
              <a:srgbClr val="BAE6FD">
                <a:alpha val="100000"/>
              </a:srgbClr>
            </a:solidFill>
            <a:prstDash val="solid"/>
            <a:round/>
          </a:ln>
          <a:effectLst>
            <a:outerShdw blurRad="152400" dist="50800" dir="5400000" algn="tl" rotWithShape="0">
              <a:srgbClr val="0E7490">
                <a:alpha val="8000"/>
              </a:srgbClr>
            </a:outerShdw>
          </a:effectLst>
        </p:spPr>
        <p:txBody>
          <a:bodyPr vert="horz" wrap="square" lIns="0" tIns="0" rIns="0" bIns="0" rtlCol="0" anchor="ctr" anchorCtr="0"/>
          <a:lstStyle/>
          <a:p>
            <a:pPr algn="ctr">
              <a:defRPr/>
            </a:pPr>
          </a:p>
        </p:txBody>
      </p:sp>
      <p:sp>
        <p:nvSpPr>
          <p:cNvPr id="9" name="AutoShape 9"/>
          <p:cNvSpPr/>
          <p:nvPr/>
        </p:nvSpPr>
        <p:spPr>
          <a:xfrm>
            <a:off x="6477000" y="28575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23047"/>
                </a:solidFill>
                <a:latin typeface="Noto Sans SC" panose="020B0200000000000000" charset="-122"/>
                <a:ea typeface="Noto Sans SC" panose="020B0200000000000000" charset="-122"/>
                <a:cs typeface="Noto Sans SC" panose="020B0200000000000000" charset="-122"/>
                <a:sym typeface="Noto Sans SC" panose="020B0200000000000000" charset="-122"/>
              </a:rPr>
              <a:t>9610 · 跨境电商B2C零售直邮</a:t>
            </a:r>
            <a:endParaRPr lang="en-US" sz="1100"/>
          </a:p>
        </p:txBody>
      </p:sp>
      <p:sp>
        <p:nvSpPr>
          <p:cNvPr id="10" name="AutoShape 10"/>
          <p:cNvSpPr/>
          <p:nvPr/>
        </p:nvSpPr>
        <p:spPr>
          <a:xfrm>
            <a:off x="6477000" y="33020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核心特征：</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“清单核放、汇总申报”，针对境外个人消费者，小包直邮发货，无海外仓备货，物流时效相对较慢。</a:t>
            </a:r>
            <a:endParaRPr lang="en-US" sz="1100"/>
          </a:p>
          <a:p>
            <a:pPr marL="0" indent="0" algn="l">
              <a:lnSpc>
                <a:spcPct val="108000"/>
              </a:lnSpc>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税务规则：</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综试区内企业可享“无票免税”红利；一般纳税人取得进项专票可申请退税，适配中小微零售卖家。</a:t>
            </a:r>
            <a:endPar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4635500"/>
            <a:ext cx="5270500" cy="1841500"/>
          </a:xfrm>
          <a:prstGeom prst="roundRect">
            <a:avLst>
              <a:gd name="adj" fmla="val 0"/>
            </a:avLst>
          </a:prstGeom>
          <a:solidFill>
            <a:srgbClr val="FFFFFF">
              <a:alpha val="100000"/>
            </a:srgbClr>
          </a:solidFill>
          <a:ln w="12700" cap="flat" cmpd="sng">
            <a:solidFill>
              <a:srgbClr val="BAE6FD">
                <a:alpha val="100000"/>
              </a:srgbClr>
            </a:solidFill>
            <a:prstDash val="solid"/>
            <a:round/>
          </a:ln>
          <a:effectLst>
            <a:outerShdw blurRad="152400" dist="50800" dir="5400000" algn="tl" rotWithShape="0">
              <a:srgbClr val="0E7490">
                <a:alpha val="8000"/>
              </a:srgbClr>
            </a:outerShdw>
          </a:effectLst>
        </p:spPr>
        <p:txBody>
          <a:bodyPr vert="horz" wrap="square" lIns="0" tIns="0" rIns="0" bIns="0" rtlCol="0" anchor="ctr" anchorCtr="0"/>
          <a:lstStyle/>
          <a:p>
            <a:pPr algn="ctr">
              <a:defRPr/>
            </a:pPr>
          </a:p>
        </p:txBody>
      </p:sp>
      <p:sp>
        <p:nvSpPr>
          <p:cNvPr id="12" name="AutoShape 12"/>
          <p:cNvSpPr/>
          <p:nvPr/>
        </p:nvSpPr>
        <p:spPr>
          <a:xfrm>
            <a:off x="952500" y="48260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23047"/>
                </a:solidFill>
                <a:latin typeface="Noto Sans SC" panose="020B0200000000000000" charset="-122"/>
                <a:ea typeface="Noto Sans SC" panose="020B0200000000000000" charset="-122"/>
                <a:cs typeface="Noto Sans SC" panose="020B0200000000000000" charset="-122"/>
                <a:sym typeface="Noto Sans SC" panose="020B0200000000000000" charset="-122"/>
              </a:rPr>
              <a:t>9710 · 跨境电商B2B直接出口</a:t>
            </a:r>
            <a:endParaRPr lang="en-US" sz="1100"/>
          </a:p>
        </p:txBody>
      </p:sp>
      <p:sp>
        <p:nvSpPr>
          <p:cNvPr id="13" name="AutoShape 13"/>
          <p:cNvSpPr/>
          <p:nvPr/>
        </p:nvSpPr>
        <p:spPr>
          <a:xfrm>
            <a:off x="952500" y="52705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核心特征：</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依托跨境电商平台达成B2B交易，货物从国内直接发往境外企业客户，不经过海外仓中转，链路更短。</a:t>
            </a:r>
            <a:endParaRPr lang="en-US" sz="1100"/>
          </a:p>
          <a:p>
            <a:pPr marL="0" indent="0" algn="l">
              <a:lnSpc>
                <a:spcPct val="108000"/>
              </a:lnSpc>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税务规则：</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不适用无票免税，必须取得增值税进项专票，按一般贸易流程申报退税，强调交易真实性与单据合规。</a:t>
            </a:r>
            <a:endPar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286500" y="4635500"/>
            <a:ext cx="5270500" cy="1841500"/>
          </a:xfrm>
          <a:prstGeom prst="roundRect">
            <a:avLst>
              <a:gd name="adj" fmla="val 0"/>
            </a:avLst>
          </a:prstGeom>
          <a:solidFill>
            <a:srgbClr val="FFFFFF">
              <a:alpha val="100000"/>
            </a:srgbClr>
          </a:solidFill>
          <a:ln w="12700" cap="flat" cmpd="sng">
            <a:solidFill>
              <a:srgbClr val="BAE6FD">
                <a:alpha val="100000"/>
              </a:srgbClr>
            </a:solidFill>
            <a:prstDash val="solid"/>
            <a:round/>
          </a:ln>
          <a:effectLst>
            <a:outerShdw blurRad="152400" dist="50800" dir="5400000" algn="tl" rotWithShape="0">
              <a:srgbClr val="0E7490">
                <a:alpha val="8000"/>
              </a:srgbClr>
            </a:outerShdw>
          </a:effectLst>
        </p:spPr>
        <p:txBody>
          <a:bodyPr vert="horz" wrap="square" lIns="0" tIns="0" rIns="0" bIns="0" rtlCol="0" anchor="ctr" anchorCtr="0"/>
          <a:lstStyle/>
          <a:p>
            <a:pPr algn="ctr">
              <a:defRPr/>
            </a:pPr>
          </a:p>
        </p:txBody>
      </p:sp>
      <p:sp>
        <p:nvSpPr>
          <p:cNvPr id="15" name="AutoShape 15"/>
          <p:cNvSpPr/>
          <p:nvPr/>
        </p:nvSpPr>
        <p:spPr>
          <a:xfrm>
            <a:off x="6477000" y="48260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23047"/>
                </a:solidFill>
                <a:latin typeface="Noto Sans SC" panose="020B0200000000000000" charset="-122"/>
                <a:ea typeface="Noto Sans SC" panose="020B0200000000000000" charset="-122"/>
                <a:cs typeface="Noto Sans SC" panose="020B0200000000000000" charset="-122"/>
                <a:sym typeface="Noto Sans SC" panose="020B0200000000000000" charset="-122"/>
              </a:rPr>
              <a:t>9810 · 跨境电商海外仓出口</a:t>
            </a:r>
            <a:endParaRPr lang="en-US" sz="1100"/>
          </a:p>
        </p:txBody>
      </p:sp>
      <p:sp>
        <p:nvSpPr>
          <p:cNvPr id="16" name="AutoShape 16"/>
          <p:cNvSpPr/>
          <p:nvPr/>
        </p:nvSpPr>
        <p:spPr>
          <a:xfrm>
            <a:off x="6477000" y="52705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核心特征：</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“整批入仓、零散出仓”，货物先报关存入海外仓，再根据终端订单配送，显著提升本地履约时效。</a:t>
            </a:r>
            <a:endParaRPr lang="en-US" sz="1100"/>
          </a:p>
          <a:p>
            <a:pPr marL="0" indent="0" algn="l">
              <a:lnSpc>
                <a:spcPct val="108000"/>
              </a:lnSpc>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税务规则：</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享受“离境即退税”政策，货物报关离境即可申请预退税款，大幅加速资金回流，缓解企业现金流压力。</a:t>
            </a:r>
            <a:endPar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9810模式业务流程详解</a:t>
            </a:r>
            <a:endParaRPr lang="en-US" sz="1100"/>
          </a:p>
        </p:txBody>
      </p:sp>
      <p:sp>
        <p:nvSpPr>
          <p:cNvPr id="4" name="AutoShape 4"/>
          <p:cNvSpPr/>
          <p:nvPr/>
        </p:nvSpPr>
        <p:spPr>
          <a:xfrm>
            <a:off x="762000" y="2413000"/>
            <a:ext cx="2082800" cy="3302000"/>
          </a:xfrm>
          <a:prstGeom prst="roundRect">
            <a:avLst>
              <a:gd name="adj" fmla="val 0"/>
            </a:avLst>
          </a:prstGeom>
          <a:solidFill>
            <a:srgbClr val="FFFFFF">
              <a:alpha val="100000"/>
            </a:srgbClr>
          </a:solidFill>
          <a:ln w="12700" cap="flat" cmpd="sng">
            <a:solidFill>
              <a:srgbClr val="BAD8F5">
                <a:alpha val="100000"/>
              </a:srgbClr>
            </a:solidFill>
            <a:prstDash val="solid"/>
            <a:round/>
          </a:ln>
        </p:spPr>
        <p:txBody>
          <a:bodyPr vert="horz" wrap="square" lIns="0" tIns="0" rIns="0" bIns="0" rtlCol="0" anchor="ctr" anchorCtr="0"/>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49400" y="2667000"/>
            <a:ext cx="508000" cy="508000"/>
          </a:xfrm>
          <a:prstGeom prst="rect">
            <a:avLst/>
          </a:prstGeom>
        </p:spPr>
      </p:pic>
      <p:sp>
        <p:nvSpPr>
          <p:cNvPr id="6" name="AutoShape 6"/>
          <p:cNvSpPr/>
          <p:nvPr/>
        </p:nvSpPr>
        <p:spPr>
          <a:xfrm>
            <a:off x="889000" y="3365500"/>
            <a:ext cx="18288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01 国内备货</a:t>
            </a:r>
            <a:endParaRPr lang="en-US" sz="1100"/>
          </a:p>
        </p:txBody>
      </p:sp>
      <p:cxnSp>
        <p:nvCxnSpPr>
          <p:cNvPr id="7" name="Connector 7"/>
          <p:cNvCxnSpPr/>
          <p:nvPr/>
        </p:nvCxnSpPr>
        <p:spPr>
          <a:xfrm rot="-25654">
            <a:off x="952524" y="3867150"/>
            <a:ext cx="1701800" cy="12700"/>
          </a:xfrm>
          <a:prstGeom prst="straightConnector1">
            <a:avLst/>
          </a:prstGeom>
          <a:solidFill>
            <a:srgbClr val="DEE0E3">
              <a:alpha val="100000"/>
            </a:srgbClr>
          </a:solidFill>
          <a:ln w="12700" cap="flat" cmpd="sng">
            <a:solidFill>
              <a:srgbClr val="BAD8F5">
                <a:alpha val="100000"/>
              </a:srgbClr>
            </a:solidFill>
            <a:prstDash val="solid"/>
            <a:round/>
            <a:headEnd type="none" w="med" len="med"/>
            <a:tailEnd type="none" w="med" len="med"/>
          </a:ln>
        </p:spPr>
      </p:cxnSp>
      <p:sp>
        <p:nvSpPr>
          <p:cNvPr id="8" name="AutoShape 8"/>
          <p:cNvSpPr/>
          <p:nvPr/>
        </p:nvSpPr>
        <p:spPr>
          <a:xfrm>
            <a:off x="889000" y="4064000"/>
            <a:ext cx="1828800" cy="1397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企业在国内完成商品采购、品质检验与标准化打包，提前将货物集结，为后续整批出口做好准备。</a:t>
            </a:r>
            <a:endParaRPr lang="en-US" sz="1100"/>
          </a:p>
        </p:txBody>
      </p:sp>
      <p:sp>
        <p:nvSpPr>
          <p:cNvPr id="9" name="AutoShape 9"/>
          <p:cNvSpPr/>
          <p:nvPr/>
        </p:nvSpPr>
        <p:spPr>
          <a:xfrm>
            <a:off x="2921000" y="2413000"/>
            <a:ext cx="2082800" cy="3302000"/>
          </a:xfrm>
          <a:prstGeom prst="roundRect">
            <a:avLst>
              <a:gd name="adj" fmla="val 0"/>
            </a:avLst>
          </a:prstGeom>
          <a:solidFill>
            <a:srgbClr val="FFFFFF">
              <a:alpha val="100000"/>
            </a:srgbClr>
          </a:solidFill>
          <a:ln w="12700" cap="flat" cmpd="sng">
            <a:solidFill>
              <a:srgbClr val="BAD8F5">
                <a:alpha val="100000"/>
              </a:srgbClr>
            </a:solidFill>
            <a:prstDash val="solid"/>
            <a:round/>
          </a:ln>
        </p:spPr>
        <p:txBody>
          <a:bodyPr vert="horz" wrap="square" lIns="0" tIns="0" rIns="0" bIns="0" rtlCol="0" anchor="ctr" anchorCtr="0"/>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08400" y="2667000"/>
            <a:ext cx="508000" cy="508000"/>
          </a:xfrm>
          <a:prstGeom prst="rect">
            <a:avLst/>
          </a:prstGeom>
        </p:spPr>
      </p:pic>
      <p:sp>
        <p:nvSpPr>
          <p:cNvPr id="11" name="AutoShape 11"/>
          <p:cNvSpPr/>
          <p:nvPr/>
        </p:nvSpPr>
        <p:spPr>
          <a:xfrm>
            <a:off x="3048000" y="3365500"/>
            <a:ext cx="18288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02 整批出口</a:t>
            </a:r>
            <a:endParaRPr lang="en-US" sz="1100"/>
          </a:p>
        </p:txBody>
      </p:sp>
      <p:cxnSp>
        <p:nvCxnSpPr>
          <p:cNvPr id="12" name="Connector 12"/>
          <p:cNvCxnSpPr/>
          <p:nvPr/>
        </p:nvCxnSpPr>
        <p:spPr>
          <a:xfrm rot="-25654">
            <a:off x="3111524" y="3867150"/>
            <a:ext cx="1701800" cy="12700"/>
          </a:xfrm>
          <a:prstGeom prst="straightConnector1">
            <a:avLst/>
          </a:prstGeom>
          <a:solidFill>
            <a:srgbClr val="DEE0E3">
              <a:alpha val="100000"/>
            </a:srgbClr>
          </a:solidFill>
          <a:ln w="12700" cap="flat" cmpd="sng">
            <a:solidFill>
              <a:srgbClr val="BAD8F5">
                <a:alpha val="100000"/>
              </a:srgbClr>
            </a:solidFill>
            <a:prstDash val="solid"/>
            <a:round/>
            <a:headEnd type="none" w="med" len="med"/>
            <a:tailEnd type="none" w="med" len="med"/>
          </a:ln>
        </p:spPr>
      </p:cxnSp>
      <p:sp>
        <p:nvSpPr>
          <p:cNvPr id="13" name="AutoShape 13"/>
          <p:cNvSpPr/>
          <p:nvPr/>
        </p:nvSpPr>
        <p:spPr>
          <a:xfrm>
            <a:off x="3048000" y="4064000"/>
            <a:ext cx="1828800" cy="1397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申报“9810”海关监管代码，将货物以“跨境电商出口海外仓”名义整批发往境外，完成通关与物流运输。</a:t>
            </a:r>
            <a:endParaRPr lang="en-US" sz="1100"/>
          </a:p>
        </p:txBody>
      </p:sp>
      <p:sp>
        <p:nvSpPr>
          <p:cNvPr id="14" name="AutoShape 14"/>
          <p:cNvSpPr/>
          <p:nvPr/>
        </p:nvSpPr>
        <p:spPr>
          <a:xfrm>
            <a:off x="5080000" y="2413000"/>
            <a:ext cx="2082800" cy="3302000"/>
          </a:xfrm>
          <a:prstGeom prst="roundRect">
            <a:avLst>
              <a:gd name="adj" fmla="val 0"/>
            </a:avLst>
          </a:prstGeom>
          <a:solidFill>
            <a:srgbClr val="FFFFFF">
              <a:alpha val="100000"/>
            </a:srgbClr>
          </a:solidFill>
          <a:ln w="12700" cap="flat" cmpd="sng">
            <a:solidFill>
              <a:srgbClr val="BAD8F5">
                <a:alpha val="100000"/>
              </a:srgbClr>
            </a:solidFill>
            <a:prstDash val="solid"/>
            <a:round/>
          </a:ln>
        </p:spPr>
        <p:txBody>
          <a:bodyPr vert="horz" wrap="square" lIns="0" tIns="0" rIns="0" bIns="0" rtlCol="0" anchor="ctr" anchorCtr="0"/>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67400" y="2667000"/>
            <a:ext cx="508000" cy="508000"/>
          </a:xfrm>
          <a:prstGeom prst="rect">
            <a:avLst/>
          </a:prstGeom>
        </p:spPr>
      </p:pic>
      <p:sp>
        <p:nvSpPr>
          <p:cNvPr id="16" name="AutoShape 16"/>
          <p:cNvSpPr/>
          <p:nvPr/>
        </p:nvSpPr>
        <p:spPr>
          <a:xfrm>
            <a:off x="5207000" y="3365500"/>
            <a:ext cx="18288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入库上架</a:t>
            </a:r>
            <a:endParaRPr lang="en-US" sz="1100"/>
          </a:p>
        </p:txBody>
      </p:sp>
      <p:cxnSp>
        <p:nvCxnSpPr>
          <p:cNvPr id="17" name="Connector 17"/>
          <p:cNvCxnSpPr/>
          <p:nvPr/>
        </p:nvCxnSpPr>
        <p:spPr>
          <a:xfrm rot="-25654">
            <a:off x="5270524" y="3867150"/>
            <a:ext cx="1701800" cy="12700"/>
          </a:xfrm>
          <a:prstGeom prst="straightConnector1">
            <a:avLst/>
          </a:prstGeom>
          <a:solidFill>
            <a:srgbClr val="DEE0E3">
              <a:alpha val="100000"/>
            </a:srgbClr>
          </a:solidFill>
          <a:ln w="12700" cap="flat" cmpd="sng">
            <a:solidFill>
              <a:srgbClr val="BAD8F5">
                <a:alpha val="100000"/>
              </a:srgbClr>
            </a:solidFill>
            <a:prstDash val="solid"/>
            <a:round/>
            <a:headEnd type="none" w="med" len="med"/>
            <a:tailEnd type="none" w="med" len="med"/>
          </a:ln>
        </p:spPr>
      </p:cxnSp>
      <p:sp>
        <p:nvSpPr>
          <p:cNvPr id="18" name="AutoShape 18"/>
          <p:cNvSpPr/>
          <p:nvPr/>
        </p:nvSpPr>
        <p:spPr>
          <a:xfrm>
            <a:off x="5207000" y="4064000"/>
            <a:ext cx="1828800" cy="1397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货物运抵海外仓后，进行数量清点、质量验收，根据SKU进行贴标、分拣，并上架至指定储位，等待订单指令。</a:t>
            </a:r>
            <a:endParaRPr lang="en-US" sz="1100"/>
          </a:p>
        </p:txBody>
      </p:sp>
      <p:sp>
        <p:nvSpPr>
          <p:cNvPr id="19" name="AutoShape 19"/>
          <p:cNvSpPr/>
          <p:nvPr/>
        </p:nvSpPr>
        <p:spPr>
          <a:xfrm>
            <a:off x="7239000" y="2413000"/>
            <a:ext cx="2082800" cy="3302000"/>
          </a:xfrm>
          <a:prstGeom prst="roundRect">
            <a:avLst>
              <a:gd name="adj" fmla="val 0"/>
            </a:avLst>
          </a:prstGeom>
          <a:solidFill>
            <a:srgbClr val="FFFFFF">
              <a:alpha val="100000"/>
            </a:srgbClr>
          </a:solidFill>
          <a:ln w="12700" cap="flat" cmpd="sng">
            <a:solidFill>
              <a:srgbClr val="BAD8F5">
                <a:alpha val="100000"/>
              </a:srgbClr>
            </a:solidFill>
            <a:prstDash val="solid"/>
            <a:round/>
          </a:ln>
        </p:spPr>
        <p:txBody>
          <a:bodyPr vert="horz" wrap="square" lIns="0" tIns="0" rIns="0" bIns="0" rtlCol="0" anchor="ctr" anchorCtr="0"/>
          <a:lstStyle/>
          <a:p>
            <a:pPr algn="ctr">
              <a:defRPr/>
            </a:pPr>
          </a:p>
        </p:txBody>
      </p:sp>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26400" y="2667000"/>
            <a:ext cx="508000" cy="508000"/>
          </a:xfrm>
          <a:prstGeom prst="rect">
            <a:avLst/>
          </a:prstGeom>
        </p:spPr>
      </p:pic>
      <p:sp>
        <p:nvSpPr>
          <p:cNvPr id="21" name="AutoShape 21"/>
          <p:cNvSpPr/>
          <p:nvPr/>
        </p:nvSpPr>
        <p:spPr>
          <a:xfrm>
            <a:off x="7366000" y="3365500"/>
            <a:ext cx="18288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04 线上销售</a:t>
            </a:r>
            <a:endParaRPr lang="en-US" sz="1100"/>
          </a:p>
        </p:txBody>
      </p:sp>
      <p:cxnSp>
        <p:nvCxnSpPr>
          <p:cNvPr id="22" name="Connector 22"/>
          <p:cNvCxnSpPr/>
          <p:nvPr/>
        </p:nvCxnSpPr>
        <p:spPr>
          <a:xfrm rot="-25654">
            <a:off x="7429524" y="3867150"/>
            <a:ext cx="1701800" cy="12700"/>
          </a:xfrm>
          <a:prstGeom prst="straightConnector1">
            <a:avLst/>
          </a:prstGeom>
          <a:solidFill>
            <a:srgbClr val="DEE0E3">
              <a:alpha val="100000"/>
            </a:srgbClr>
          </a:solidFill>
          <a:ln w="12700" cap="flat" cmpd="sng">
            <a:solidFill>
              <a:srgbClr val="BAD8F5">
                <a:alpha val="100000"/>
              </a:srgbClr>
            </a:solidFill>
            <a:prstDash val="solid"/>
            <a:round/>
            <a:headEnd type="none" w="med" len="med"/>
            <a:tailEnd type="none" w="med" len="med"/>
          </a:ln>
        </p:spPr>
      </p:cxnSp>
      <p:sp>
        <p:nvSpPr>
          <p:cNvPr id="23" name="AutoShape 23"/>
          <p:cNvSpPr/>
          <p:nvPr/>
        </p:nvSpPr>
        <p:spPr>
          <a:xfrm>
            <a:off x="7366000" y="4064000"/>
            <a:ext cx="1828800" cy="1397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通过亚马逊、eBay、独立站等跨境电商平台，面向终端消费者展示商品，接收订单并处理支付结算。</a:t>
            </a:r>
            <a:endParaRPr lang="en-US" sz="1100"/>
          </a:p>
        </p:txBody>
      </p:sp>
      <p:sp>
        <p:nvSpPr>
          <p:cNvPr id="24" name="AutoShape 24"/>
          <p:cNvSpPr/>
          <p:nvPr/>
        </p:nvSpPr>
        <p:spPr>
          <a:xfrm>
            <a:off x="9398000" y="2413000"/>
            <a:ext cx="2082800" cy="3302000"/>
          </a:xfrm>
          <a:prstGeom prst="roundRect">
            <a:avLst>
              <a:gd name="adj" fmla="val 0"/>
            </a:avLst>
          </a:prstGeom>
          <a:solidFill>
            <a:srgbClr val="FFFFFF">
              <a:alpha val="100000"/>
            </a:srgbClr>
          </a:solidFill>
          <a:ln w="12700" cap="flat" cmpd="sng">
            <a:solidFill>
              <a:srgbClr val="BAD8F5">
                <a:alpha val="100000"/>
              </a:srgbClr>
            </a:solidFill>
            <a:prstDash val="solid"/>
            <a:round/>
          </a:ln>
        </p:spPr>
        <p:txBody>
          <a:bodyPr vert="horz" wrap="square" lIns="0" tIns="0" rIns="0" bIns="0" rtlCol="0" anchor="ctr" anchorCtr="0"/>
          <a:lstStyle/>
          <a:p>
            <a:pPr algn="ctr">
              <a:defRPr/>
            </a:pPr>
          </a:p>
        </p:txBody>
      </p:sp>
      <p:pic>
        <p:nvPicPr>
          <p:cNvPr id="25" name="Picture 2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85400" y="2667000"/>
            <a:ext cx="508000" cy="508000"/>
          </a:xfrm>
          <a:prstGeom prst="rect">
            <a:avLst/>
          </a:prstGeom>
        </p:spPr>
      </p:pic>
      <p:sp>
        <p:nvSpPr>
          <p:cNvPr id="26" name="AutoShape 26"/>
          <p:cNvSpPr/>
          <p:nvPr/>
        </p:nvSpPr>
        <p:spPr>
          <a:xfrm>
            <a:off x="9525000" y="3365500"/>
            <a:ext cx="18288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05 海外仓发货</a:t>
            </a:r>
            <a:endParaRPr lang="en-US" sz="1100"/>
          </a:p>
        </p:txBody>
      </p:sp>
      <p:cxnSp>
        <p:nvCxnSpPr>
          <p:cNvPr id="27" name="Connector 27"/>
          <p:cNvCxnSpPr/>
          <p:nvPr/>
        </p:nvCxnSpPr>
        <p:spPr>
          <a:xfrm rot="-25654">
            <a:off x="9588524" y="3867150"/>
            <a:ext cx="1701800" cy="12700"/>
          </a:xfrm>
          <a:prstGeom prst="straightConnector1">
            <a:avLst/>
          </a:prstGeom>
          <a:solidFill>
            <a:srgbClr val="DEE0E3">
              <a:alpha val="100000"/>
            </a:srgbClr>
          </a:solidFill>
          <a:ln w="12700" cap="flat" cmpd="sng">
            <a:solidFill>
              <a:srgbClr val="BAD8F5">
                <a:alpha val="100000"/>
              </a:srgbClr>
            </a:solidFill>
            <a:prstDash val="solid"/>
            <a:round/>
            <a:headEnd type="none" w="med" len="med"/>
            <a:tailEnd type="none" w="med" len="med"/>
          </a:ln>
        </p:spPr>
      </p:cxnSp>
      <p:sp>
        <p:nvSpPr>
          <p:cNvPr id="28" name="AutoShape 28"/>
          <p:cNvSpPr/>
          <p:nvPr/>
        </p:nvSpPr>
        <p:spPr>
          <a:xfrm>
            <a:off x="9525000" y="4064000"/>
            <a:ext cx="1828800" cy="1397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海外仓系统接收订单后，自动触发拣货、打包、贴面单，最后通过当地物流渠道派送给境外消费者。</a:t>
            </a:r>
            <a:endParaRPr lang="en-US" sz="1100"/>
          </a:p>
        </p:txBody>
      </p:sp>
      <p:sp>
        <p:nvSpPr>
          <p:cNvPr id="29" name="AutoShape 29"/>
          <p:cNvSpPr/>
          <p:nvPr/>
        </p:nvSpPr>
        <p:spPr>
          <a:xfrm>
            <a:off x="762000" y="5905500"/>
            <a:ext cx="10718800" cy="635000"/>
          </a:xfrm>
          <a:prstGeom prst="roundRect">
            <a:avLst>
              <a:gd name="adj" fmla="val 0"/>
            </a:avLst>
          </a:prstGeom>
          <a:solidFill>
            <a:srgbClr val="EBF5FF">
              <a:alpha val="100000"/>
            </a:srgbClr>
          </a:solidFill>
          <a:ln w="25400" cap="flat" cmpd="sng">
            <a:noFill/>
            <a:prstDash val="solid"/>
            <a:round/>
          </a:ln>
        </p:spPr>
        <p:txBody>
          <a:bodyPr vert="horz" wrap="square" lIns="0" tIns="0" rIns="0" bIns="0" rtlCol="0" anchor="ctr" anchorCtr="0"/>
          <a:lstStyle/>
          <a:p>
            <a:pPr algn="ctr">
              <a:defRPr/>
            </a:pPr>
          </a:p>
        </p:txBody>
      </p:sp>
      <p:sp>
        <p:nvSpPr>
          <p:cNvPr id="30" name="AutoShape 30"/>
          <p:cNvSpPr/>
          <p:nvPr/>
        </p:nvSpPr>
        <p:spPr>
          <a:xfrm>
            <a:off x="889000" y="5994400"/>
            <a:ext cx="104648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a:t>
            </a:r>
            <a:r>
              <a:rPr lang="zh-CN" altLang="en-US" sz="14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逻辑</a:t>
            </a:r>
            <a:r>
              <a:rPr lang="en-US" sz="1400" b="1" i="0" u="none" strike="noStrike">
                <a:solidFill>
                  <a:srgbClr val="04387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“国内集货+跨境出口+海外仓储+</a:t>
            </a:r>
            <a:r>
              <a:rPr lang="zh-CN" alt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平台上架零售</a:t>
            </a:r>
            <a:r>
              <a:rPr lang="en-US" altLang="zh-CN"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本地配送”</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EFF6FF">
              <a:alpha val="9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成交方式：FOB、CIF、FCA的核心区别</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成交方式不仅界定了物流与保险费用的责任归属，更是增值税免税收入申报与企业所得税收入确认的核心依据，直接影响税务合规性与成本核算的准确性。</a:t>
            </a:r>
            <a:endParaRPr lang="en-US" sz="1100"/>
          </a:p>
        </p:txBody>
      </p:sp>
      <p:sp>
        <p:nvSpPr>
          <p:cNvPr id="5" name="AutoShape 5"/>
          <p:cNvSpPr/>
          <p:nvPr>
            <p:custDataLst>
              <p:tags r:id="rId2"/>
            </p:custDataLst>
          </p:nvPr>
        </p:nvSpPr>
        <p:spPr>
          <a:xfrm>
            <a:off x="762000" y="2413000"/>
            <a:ext cx="3467100" cy="2413000"/>
          </a:xfrm>
          <a:prstGeom prst="roundRect">
            <a:avLst>
              <a:gd name="adj" fmla="val 0"/>
            </a:avLst>
          </a:prstGeom>
          <a:solidFill>
            <a:srgbClr val="DBEAFE">
              <a:alpha val="80000"/>
            </a:srgbClr>
          </a:solidFill>
          <a:ln w="12700" cap="flat" cmpd="sng">
            <a:solidFill>
              <a:srgbClr val="93C5FD">
                <a:alpha val="100000"/>
              </a:srgbClr>
            </a:solidFill>
            <a:prstDash val="solid"/>
            <a:round/>
          </a:ln>
        </p:spPr>
        <p:txBody>
          <a:bodyPr vert="horz" wrap="square" lIns="0" tIns="0" rIns="0" bIns="0" rtlCol="0" anchor="ctr" anchorCtr="0"/>
          <a:lstStyle/>
          <a:p>
            <a:pPr algn="ctr">
              <a:defRPr/>
            </a:pPr>
          </a:p>
        </p:txBody>
      </p:sp>
      <p:sp>
        <p:nvSpPr>
          <p:cNvPr id="6" name="AutoShape 6"/>
          <p:cNvSpPr/>
          <p:nvPr>
            <p:custDataLst>
              <p:tags r:id="rId3"/>
            </p:custDataLst>
          </p:nvPr>
        </p:nvSpPr>
        <p:spPr>
          <a:xfrm>
            <a:off x="952500" y="2603500"/>
            <a:ext cx="32131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01. FOB 装运港船上交货</a:t>
            </a:r>
            <a:endParaRPr lang="en-US" sz="1100"/>
          </a:p>
        </p:txBody>
      </p:sp>
      <p:sp>
        <p:nvSpPr>
          <p:cNvPr id="7" name="AutoShape 7"/>
          <p:cNvSpPr/>
          <p:nvPr>
            <p:custDataLst>
              <p:tags r:id="rId4"/>
            </p:custDataLst>
          </p:nvPr>
        </p:nvSpPr>
        <p:spPr>
          <a:xfrm>
            <a:off x="952500" y="3111500"/>
            <a:ext cx="30861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责任划分：</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卖方负责将货物装上船，之后的国际运费、保险费由买方承担。</a:t>
            </a:r>
            <a:b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税务影响：</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它是计算出口退税的基准价，企业申报增值税免税收入时，必须以此价格为准。</a:t>
            </a:r>
            <a:endParaRPr lang="en-US" sz="1100"/>
          </a:p>
        </p:txBody>
      </p:sp>
      <p:sp>
        <p:nvSpPr>
          <p:cNvPr id="8" name="AutoShape 8"/>
          <p:cNvSpPr/>
          <p:nvPr>
            <p:custDataLst>
              <p:tags r:id="rId5"/>
            </p:custDataLst>
          </p:nvPr>
        </p:nvSpPr>
        <p:spPr>
          <a:xfrm>
            <a:off x="4356100" y="2413000"/>
            <a:ext cx="3467100" cy="2413000"/>
          </a:xfrm>
          <a:prstGeom prst="roundRect">
            <a:avLst>
              <a:gd name="adj" fmla="val 0"/>
            </a:avLst>
          </a:prstGeom>
          <a:solidFill>
            <a:srgbClr val="DBEAFE">
              <a:alpha val="80000"/>
            </a:srgbClr>
          </a:solidFill>
          <a:ln w="12700" cap="flat" cmpd="sng">
            <a:solidFill>
              <a:srgbClr val="93C5FD">
                <a:alpha val="100000"/>
              </a:srgbClr>
            </a:solidFill>
            <a:prstDash val="solid"/>
            <a:round/>
          </a:ln>
        </p:spPr>
        <p:txBody>
          <a:bodyPr vert="horz" wrap="square" lIns="0" tIns="0" rIns="0" bIns="0" rtlCol="0" anchor="ctr" anchorCtr="0"/>
          <a:lstStyle/>
          <a:p>
            <a:pPr algn="ctr">
              <a:defRPr/>
            </a:pPr>
          </a:p>
        </p:txBody>
      </p:sp>
      <p:sp>
        <p:nvSpPr>
          <p:cNvPr id="9" name="AutoShape 9"/>
          <p:cNvSpPr/>
          <p:nvPr>
            <p:custDataLst>
              <p:tags r:id="rId6"/>
            </p:custDataLst>
          </p:nvPr>
        </p:nvSpPr>
        <p:spPr>
          <a:xfrm>
            <a:off x="4546600" y="2603500"/>
            <a:ext cx="32131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02. CIF 成本加运保费</a:t>
            </a:r>
            <a:endParaRPr lang="en-US" sz="1100"/>
          </a:p>
        </p:txBody>
      </p:sp>
      <p:sp>
        <p:nvSpPr>
          <p:cNvPr id="10" name="AutoShape 10"/>
          <p:cNvSpPr/>
          <p:nvPr>
            <p:custDataLst>
              <p:tags r:id="rId7"/>
            </p:custDataLst>
          </p:nvPr>
        </p:nvSpPr>
        <p:spPr>
          <a:xfrm>
            <a:off x="4546600" y="3111500"/>
            <a:ext cx="30861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责任划分：</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卖方需承担将货物运至目的港的运费和保险费。</a:t>
            </a:r>
            <a:b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税务影响：</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申报时必须将CIF价中的运保费剥离，还原为FOB价计税，否则将导致收入虚增。</a:t>
            </a:r>
            <a:endParaRPr lang="en-US" sz="1100"/>
          </a:p>
        </p:txBody>
      </p:sp>
      <p:sp>
        <p:nvSpPr>
          <p:cNvPr id="11" name="AutoShape 11"/>
          <p:cNvSpPr/>
          <p:nvPr>
            <p:custDataLst>
              <p:tags r:id="rId8"/>
            </p:custDataLst>
          </p:nvPr>
        </p:nvSpPr>
        <p:spPr>
          <a:xfrm>
            <a:off x="7950200" y="2413000"/>
            <a:ext cx="3467100" cy="2413000"/>
          </a:xfrm>
          <a:prstGeom prst="roundRect">
            <a:avLst>
              <a:gd name="adj" fmla="val 0"/>
            </a:avLst>
          </a:prstGeom>
          <a:solidFill>
            <a:srgbClr val="DBEAFE">
              <a:alpha val="80000"/>
            </a:srgbClr>
          </a:solidFill>
          <a:ln w="12700" cap="flat" cmpd="sng">
            <a:solidFill>
              <a:srgbClr val="93C5FD">
                <a:alpha val="100000"/>
              </a:srgbClr>
            </a:solidFill>
            <a:prstDash val="solid"/>
            <a:round/>
          </a:ln>
        </p:spPr>
        <p:txBody>
          <a:bodyPr vert="horz" wrap="square" lIns="0" tIns="0" rIns="0" bIns="0" rtlCol="0" anchor="ctr" anchorCtr="0"/>
          <a:lstStyle/>
          <a:p>
            <a:pPr algn="ctr">
              <a:defRPr/>
            </a:pPr>
          </a:p>
        </p:txBody>
      </p:sp>
      <p:sp>
        <p:nvSpPr>
          <p:cNvPr id="12" name="AutoShape 12"/>
          <p:cNvSpPr/>
          <p:nvPr>
            <p:custDataLst>
              <p:tags r:id="rId9"/>
            </p:custDataLst>
          </p:nvPr>
        </p:nvSpPr>
        <p:spPr>
          <a:xfrm>
            <a:off x="8140700" y="2603500"/>
            <a:ext cx="32131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03. FCA 货交承运人</a:t>
            </a:r>
            <a:endParaRPr lang="en-US" sz="1100"/>
          </a:p>
        </p:txBody>
      </p:sp>
      <p:sp>
        <p:nvSpPr>
          <p:cNvPr id="13" name="AutoShape 13"/>
          <p:cNvSpPr/>
          <p:nvPr>
            <p:custDataLst>
              <p:tags r:id="rId10"/>
            </p:custDataLst>
          </p:nvPr>
        </p:nvSpPr>
        <p:spPr>
          <a:xfrm>
            <a:off x="8140700" y="3111500"/>
            <a:ext cx="30861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责任划分：</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卖方在指定地点将货物交给买方指定的承运人即完成交货。</a:t>
            </a:r>
            <a:b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税务影响：</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税务处理与FOB原则一致，以货交承运人的价格作为收入确认基础，适用于多种运输方式。</a:t>
            </a:r>
            <a:endParaRPr lang="en-US" sz="1100"/>
          </a:p>
        </p:txBody>
      </p:sp>
      <p:pic>
        <p:nvPicPr>
          <p:cNvPr id="14" name="Picture 14"/>
          <p:cNvPicPr>
            <a:picLocks noChangeAspect="1"/>
          </p:cNvPicPr>
          <p:nvPr/>
        </p:nvPicPr>
        <p:blipFill>
          <a:blip r:embed="rId11"/>
          <a:srcRect t="2064" b="2064"/>
          <a:stretch>
            <a:fillRect/>
          </a:stretch>
        </p:blipFill>
        <p:spPr>
          <a:xfrm>
            <a:off x="762000" y="5080000"/>
            <a:ext cx="2286000" cy="1460500"/>
          </a:xfrm>
          <a:prstGeom prst="roundRect">
            <a:avLst>
              <a:gd name="adj" fmla="val 8695"/>
            </a:avLst>
          </a:prstGeom>
          <a:noFill/>
          <a:ln w="12700" cap="flat" cmpd="sng">
            <a:solidFill>
              <a:srgbClr val="93C5FD">
                <a:alpha val="100000"/>
              </a:srgbClr>
            </a:solidFill>
            <a:prstDash val="solid"/>
            <a:round/>
          </a:ln>
        </p:spPr>
      </p:pic>
      <p:pic>
        <p:nvPicPr>
          <p:cNvPr id="15" name="Picture 15"/>
          <p:cNvPicPr>
            <a:picLocks noChangeAspect="1"/>
          </p:cNvPicPr>
          <p:nvPr/>
        </p:nvPicPr>
        <p:blipFill>
          <a:blip r:embed="rId12"/>
          <a:srcRect t="7407" b="7407"/>
          <a:stretch>
            <a:fillRect/>
          </a:stretch>
        </p:blipFill>
        <p:spPr>
          <a:xfrm>
            <a:off x="3238500" y="5080000"/>
            <a:ext cx="2286000" cy="1460500"/>
          </a:xfrm>
          <a:prstGeom prst="roundRect">
            <a:avLst>
              <a:gd name="adj" fmla="val 8695"/>
            </a:avLst>
          </a:prstGeom>
          <a:noFill/>
          <a:ln w="12700" cap="flat" cmpd="sng">
            <a:solidFill>
              <a:srgbClr val="93C5FD">
                <a:alpha val="100000"/>
              </a:srgbClr>
            </a:solidFill>
            <a:prstDash val="solid"/>
            <a:round/>
          </a:ln>
        </p:spPr>
      </p:pic>
      <p:sp>
        <p:nvSpPr>
          <p:cNvPr id="16" name="AutoShape 16"/>
          <p:cNvSpPr/>
          <p:nvPr/>
        </p:nvSpPr>
        <p:spPr>
          <a:xfrm>
            <a:off x="5778500" y="5080000"/>
            <a:ext cx="5651500" cy="1460500"/>
          </a:xfrm>
          <a:prstGeom prst="roundRect">
            <a:avLst>
              <a:gd name="adj" fmla="val 0"/>
            </a:avLst>
          </a:prstGeom>
          <a:solidFill>
            <a:srgbClr val="EFF6FF">
              <a:alpha val="90000"/>
            </a:srgbClr>
          </a:solidFill>
          <a:ln w="12700" cap="flat" cmpd="sng">
            <a:solidFill>
              <a:srgbClr val="93C5FD">
                <a:alpha val="100000"/>
              </a:srgbClr>
            </a:solidFill>
            <a:prstDash val="solid"/>
            <a:round/>
          </a:ln>
        </p:spPr>
        <p:txBody>
          <a:bodyPr vert="horz" wrap="square" lIns="0" tIns="0" rIns="0" bIns="0" rtlCol="0" anchor="ctr" anchorCtr="0"/>
          <a:lstStyle/>
          <a:p>
            <a:pPr algn="ctr">
              <a:defRPr/>
            </a:pPr>
          </a:p>
        </p:txBody>
      </p:sp>
      <p:pic>
        <p:nvPicPr>
          <p:cNvPr id="17" name="Picture 17"/>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969000" y="5232400"/>
            <a:ext cx="279400" cy="279400"/>
          </a:xfrm>
          <a:prstGeom prst="rect">
            <a:avLst/>
          </a:prstGeom>
        </p:spPr>
      </p:pic>
      <p:sp>
        <p:nvSpPr>
          <p:cNvPr id="18" name="AutoShape 18"/>
          <p:cNvSpPr/>
          <p:nvPr/>
        </p:nvSpPr>
        <p:spPr>
          <a:xfrm>
            <a:off x="6324600" y="5232400"/>
            <a:ext cx="5080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税务合规红线：计税依据锁定FOB价</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无论采用哪种成交方式，增值税的计税依据始终是出口货物的</a:t>
            </a:r>
            <a:r>
              <a:rPr lang="en-US" sz="13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实际离岸价（FOB）</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。企业应在财务核算中准确拆分</a:t>
            </a:r>
            <a:r>
              <a:rPr lang="zh-CN" alt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离境后发生的</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运</a:t>
            </a:r>
            <a:r>
              <a:rPr lang="zh-CN" alt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费、</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保</a:t>
            </a:r>
            <a:r>
              <a:rPr lang="zh-CN" alt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费、</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杂费</a:t>
            </a:r>
            <a:r>
              <a:rPr lang="zh-CN" alt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、各项服务费等</a:t>
            </a: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，避免因收入确认错误导致的税务风险。</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EFF6F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增值税核心政策：零税率、免税与预退税</a:t>
            </a:r>
            <a:endParaRPr lang="en-US" sz="1100"/>
          </a:p>
        </p:txBody>
      </p:sp>
      <p:sp>
        <p:nvSpPr>
          <p:cNvPr id="5" name="AutoShape 5"/>
          <p:cNvSpPr/>
          <p:nvPr>
            <p:custDataLst>
              <p:tags r:id="rId2"/>
            </p:custDataLst>
          </p:nvPr>
        </p:nvSpPr>
        <p:spPr>
          <a:xfrm>
            <a:off x="4445000" y="1778000"/>
            <a:ext cx="6985000" cy="1968500"/>
          </a:xfrm>
          <a:prstGeom prst="roundRect">
            <a:avLst>
              <a:gd name="adj" fmla="val 0"/>
            </a:avLst>
          </a:prstGeom>
          <a:solidFill>
            <a:srgbClr val="FFFF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6" name="Picture 6"/>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99000" y="1968500"/>
            <a:ext cx="304800" cy="304800"/>
          </a:xfrm>
          <a:prstGeom prst="rect">
            <a:avLst/>
          </a:prstGeom>
        </p:spPr>
      </p:pic>
      <p:sp>
        <p:nvSpPr>
          <p:cNvPr id="7" name="AutoShape 7"/>
          <p:cNvSpPr/>
          <p:nvPr>
            <p:custDataLst>
              <p:tags r:id="rId6"/>
            </p:custDataLst>
          </p:nvPr>
        </p:nvSpPr>
        <p:spPr>
          <a:xfrm>
            <a:off x="5080000" y="1930400"/>
            <a:ext cx="622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01 增值税出口零税率</a:t>
            </a:r>
            <a:r>
              <a:rPr lang="en-US" sz="14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（适用：9710 / 9810 / 一般贸易）</a:t>
            </a:r>
            <a:endParaRPr lang="en-US" sz="1100"/>
          </a:p>
        </p:txBody>
      </p:sp>
      <p:cxnSp>
        <p:nvCxnSpPr>
          <p:cNvPr id="8" name="Connector 8"/>
          <p:cNvCxnSpPr/>
          <p:nvPr>
            <p:custDataLst>
              <p:tags r:id="rId7"/>
            </p:custDataLst>
          </p:nvPr>
        </p:nvCxnSpPr>
        <p:spPr>
          <a:xfrm rot="-6740">
            <a:off x="4699006" y="2406650"/>
            <a:ext cx="6477012" cy="12700"/>
          </a:xfrm>
          <a:prstGeom prst="straightConnector1">
            <a:avLst/>
          </a:prstGeom>
          <a:solidFill>
            <a:srgbClr val="DEE0E3">
              <a:alpha val="100000"/>
            </a:srgbClr>
          </a:solidFill>
          <a:ln w="12700" cap="flat" cmpd="sng">
            <a:solidFill>
              <a:srgbClr val="DBEAFE">
                <a:alpha val="100000"/>
              </a:srgbClr>
            </a:solidFill>
            <a:prstDash val="solid"/>
            <a:round/>
            <a:headEnd type="none" w="med" len="med"/>
            <a:tailEnd type="none" w="med" len="med"/>
          </a:ln>
        </p:spPr>
      </p:cxnSp>
      <p:sp>
        <p:nvSpPr>
          <p:cNvPr id="9" name="AutoShape 9"/>
          <p:cNvSpPr/>
          <p:nvPr>
            <p:custDataLst>
              <p:tags r:id="rId8"/>
            </p:custDataLst>
          </p:nvPr>
        </p:nvSpPr>
        <p:spPr>
          <a:xfrm>
            <a:off x="4699000" y="2514600"/>
            <a:ext cx="647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政策内涵：</a:t>
            </a: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出口环节免征销项税，同时退还为生产或购进货物支付的合规进项税，实现真正的“零税负”。</a:t>
            </a:r>
            <a:endParaRPr lang="en-US" sz="1100"/>
          </a:p>
          <a:p>
            <a:pPr marL="0" indent="0" algn="l">
              <a:lnSpc>
                <a:spcPct val="117000"/>
              </a:lnSpc>
            </a:pPr>
            <a:r>
              <a:rPr lang="en-US" sz="14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仅限增值税一般纳税人，必须取得合法有效的增值税专用发票等抵扣凭证。</a:t>
            </a:r>
            <a:endPar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9"/>
            </p:custDataLst>
          </p:nvPr>
        </p:nvSpPr>
        <p:spPr>
          <a:xfrm>
            <a:off x="4445000" y="4127500"/>
            <a:ext cx="6985000" cy="1968500"/>
          </a:xfrm>
          <a:prstGeom prst="roundRect">
            <a:avLst>
              <a:gd name="adj" fmla="val 0"/>
            </a:avLst>
          </a:prstGeom>
          <a:solidFill>
            <a:srgbClr val="FFFF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11" name="Picture 11"/>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699000" y="4318000"/>
            <a:ext cx="304800" cy="304800"/>
          </a:xfrm>
          <a:prstGeom prst="rect">
            <a:avLst/>
          </a:prstGeom>
        </p:spPr>
      </p:pic>
      <p:sp>
        <p:nvSpPr>
          <p:cNvPr id="12" name="AutoShape 12"/>
          <p:cNvSpPr/>
          <p:nvPr>
            <p:custDataLst>
              <p:tags r:id="rId13"/>
            </p:custDataLst>
          </p:nvPr>
        </p:nvSpPr>
        <p:spPr>
          <a:xfrm>
            <a:off x="5080000" y="4279900"/>
            <a:ext cx="622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02 增值税出口免税</a:t>
            </a:r>
            <a:r>
              <a:rPr lang="en-US" sz="14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（适用：9610 / 小规模纳税人）</a:t>
            </a:r>
            <a:endParaRPr lang="en-US" sz="1100"/>
          </a:p>
        </p:txBody>
      </p:sp>
      <p:cxnSp>
        <p:nvCxnSpPr>
          <p:cNvPr id="13" name="Connector 13"/>
          <p:cNvCxnSpPr/>
          <p:nvPr>
            <p:custDataLst>
              <p:tags r:id="rId14"/>
            </p:custDataLst>
          </p:nvPr>
        </p:nvCxnSpPr>
        <p:spPr>
          <a:xfrm rot="-6740">
            <a:off x="4699006" y="4756150"/>
            <a:ext cx="6477012" cy="12700"/>
          </a:xfrm>
          <a:prstGeom prst="straightConnector1">
            <a:avLst/>
          </a:prstGeom>
          <a:solidFill>
            <a:srgbClr val="DEE0E3">
              <a:alpha val="100000"/>
            </a:srgbClr>
          </a:solidFill>
          <a:ln w="12700" cap="flat" cmpd="sng">
            <a:solidFill>
              <a:srgbClr val="DBEAFE">
                <a:alpha val="100000"/>
              </a:srgbClr>
            </a:solidFill>
            <a:prstDash val="solid"/>
            <a:round/>
            <a:headEnd type="none" w="med" len="med"/>
            <a:tailEnd type="none" w="med" len="med"/>
          </a:ln>
        </p:spPr>
      </p:cxnSp>
      <p:sp>
        <p:nvSpPr>
          <p:cNvPr id="14" name="AutoShape 14"/>
          <p:cNvSpPr/>
          <p:nvPr>
            <p:custDataLst>
              <p:tags r:id="rId15"/>
            </p:custDataLst>
          </p:nvPr>
        </p:nvSpPr>
        <p:spPr>
          <a:xfrm>
            <a:off x="4699000" y="4864100"/>
            <a:ext cx="647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政策内涵：</a:t>
            </a: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出口环节免征销项税，但对应的进项税额不得抵扣，也不予退还，需计入成本。</a:t>
            </a:r>
            <a:endParaRPr lang="en-US" sz="1100"/>
          </a:p>
          <a:p>
            <a:pPr marL="0" indent="0" algn="l">
              <a:lnSpc>
                <a:spcPct val="117000"/>
              </a:lnSpc>
            </a:pPr>
            <a:r>
              <a:rPr lang="en-US" sz="14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典型场景：</a:t>
            </a: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小规模纳税人出口货物；跨境电商综试区内符合条件的9610企业可享受“无票免税”便利。</a:t>
            </a:r>
            <a:endPar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文本框 14"/>
          <p:cNvSpPr txBox="1"/>
          <p:nvPr/>
        </p:nvSpPr>
        <p:spPr>
          <a:xfrm>
            <a:off x="532130" y="1961515"/>
            <a:ext cx="3259455" cy="3693160"/>
          </a:xfrm>
          <a:prstGeom prst="rect">
            <a:avLst/>
          </a:prstGeom>
          <a:solidFill>
            <a:schemeClr val="bg1"/>
          </a:solidFill>
        </p:spPr>
        <p:txBody>
          <a:bodyPr wrap="square" rtlCol="0">
            <a:noAutofit/>
          </a:bodyPr>
          <a:p>
            <a:r>
              <a:rPr lang="en-US" b="1">
                <a:solidFill>
                  <a:srgbClr val="1E40AF"/>
                </a:solidFill>
                <a:latin typeface="Noto Sans SC" panose="020B0200000000000000" charset="-122"/>
                <a:ea typeface="Noto Sans SC" panose="020B0200000000000000" charset="-122"/>
                <a:cs typeface="Noto Sans SC" panose="020B0200000000000000" charset="-122"/>
              </a:rPr>
              <a:t>政策依据：</a:t>
            </a:r>
            <a:endParaRPr lang="en-US" b="1">
              <a:solidFill>
                <a:srgbClr val="1E40AF"/>
              </a:solidFill>
              <a:latin typeface="Noto Sans SC" panose="020B0200000000000000" charset="-122"/>
              <a:ea typeface="Noto Sans SC" panose="020B0200000000000000" charset="-122"/>
              <a:cs typeface="Noto Sans SC" panose="020B0200000000000000" charset="-122"/>
            </a:endParaRPr>
          </a:p>
          <a:p>
            <a:endParaRPr lang="en-US">
              <a:solidFill>
                <a:srgbClr val="475569"/>
              </a:solidFill>
              <a:latin typeface="Noto Sans SC" panose="020B0200000000000000" charset="-122"/>
              <a:ea typeface="Noto Sans SC" panose="020B0200000000000000" charset="-122"/>
              <a:cs typeface="Noto Sans SC" panose="020B0200000000000000" charset="-122"/>
            </a:endParaRPr>
          </a:p>
          <a:p>
            <a:r>
              <a:rPr lang="en-US" b="1">
                <a:solidFill>
                  <a:srgbClr val="475569"/>
                </a:solidFill>
                <a:latin typeface="Noto Sans SC" panose="020B0200000000000000" charset="-122"/>
                <a:ea typeface="Noto Sans SC" panose="020B0200000000000000" charset="-122"/>
                <a:cs typeface="Noto Sans SC" panose="020B0200000000000000" charset="-122"/>
              </a:rPr>
              <a:t>《财政部 税务总局关于出口业务增值税和消费税政策的公告》</a:t>
            </a:r>
            <a:r>
              <a:rPr lang="en-US">
                <a:solidFill>
                  <a:srgbClr val="475569"/>
                </a:solidFill>
                <a:latin typeface="Noto Sans SC" panose="020B0200000000000000" charset="-122"/>
                <a:ea typeface="Noto Sans SC" panose="020B0200000000000000" charset="-122"/>
                <a:cs typeface="Noto Sans SC" panose="020B0200000000000000" charset="-122"/>
              </a:rPr>
              <a:t>（财政部 税务总局公告2026年第11号）第二条第二项、第四条第一项第7目：</a:t>
            </a:r>
            <a:endParaRPr lang="en-US">
              <a:solidFill>
                <a:srgbClr val="475569"/>
              </a:solidFill>
              <a:latin typeface="Noto Sans SC" panose="020B0200000000000000" charset="-122"/>
              <a:ea typeface="Noto Sans SC" panose="020B0200000000000000" charset="-122"/>
              <a:cs typeface="Noto Sans SC" panose="020B0200000000000000" charset="-122"/>
            </a:endParaRPr>
          </a:p>
          <a:p>
            <a:r>
              <a:rPr lang="en-US">
                <a:solidFill>
                  <a:srgbClr val="475569"/>
                </a:solidFill>
                <a:latin typeface="Noto Sans SC" panose="020B0200000000000000" charset="-122"/>
                <a:ea typeface="Noto Sans SC" panose="020B0200000000000000" charset="-122"/>
                <a:cs typeface="Noto Sans SC" panose="020B0200000000000000" charset="-122"/>
              </a:rPr>
              <a:t>(二)外贸企业或者其他单位出口货物、跨境销售外购的服务或者无形资产，</a:t>
            </a:r>
            <a:r>
              <a:rPr lang="en-US" b="1">
                <a:solidFill>
                  <a:srgbClr val="475569"/>
                </a:solidFill>
                <a:latin typeface="Noto Sans SC" panose="020B0200000000000000" charset="-122"/>
                <a:ea typeface="Noto Sans SC" panose="020B0200000000000000" charset="-122"/>
                <a:cs typeface="Noto Sans SC" panose="020B0200000000000000" charset="-122"/>
              </a:rPr>
              <a:t>免征出口环节增值税，对应的进项税额予以退还。</a:t>
            </a:r>
            <a:endParaRPr lang="en-US" b="1">
              <a:solidFill>
                <a:srgbClr val="475569"/>
              </a:solidFill>
              <a:latin typeface="Noto Sans SC" panose="020B0200000000000000" charset="-122"/>
              <a:ea typeface="Noto Sans SC" panose="020B0200000000000000" charset="-122"/>
              <a:cs typeface="Noto Sans SC" panose="020B0200000000000000" charset="-122"/>
            </a:endParaRPr>
          </a:p>
          <a:p>
            <a:r>
              <a:rPr lang="en-US">
                <a:solidFill>
                  <a:srgbClr val="475569"/>
                </a:solidFill>
                <a:latin typeface="Noto Sans SC" panose="020B0200000000000000" charset="-122"/>
                <a:ea typeface="Noto Sans SC" panose="020B0200000000000000" charset="-122"/>
                <a:cs typeface="Noto Sans SC" panose="020B0200000000000000" charset="-122"/>
              </a:rPr>
              <a:t>第六条第一项第一款：</a:t>
            </a:r>
            <a:endParaRPr lang="en-US">
              <a:solidFill>
                <a:srgbClr val="475569"/>
              </a:solidFill>
              <a:latin typeface="Noto Sans SC" panose="020B0200000000000000" charset="-122"/>
              <a:ea typeface="Noto Sans SC" panose="020B0200000000000000" charset="-122"/>
              <a:cs typeface="Noto Sans SC" panose="020B0200000000000000" charset="-122"/>
            </a:endParaRPr>
          </a:p>
          <a:p>
            <a:r>
              <a:rPr lang="en-US">
                <a:solidFill>
                  <a:srgbClr val="475569"/>
                </a:solidFill>
                <a:latin typeface="Noto Sans SC" panose="020B0200000000000000" charset="-122"/>
                <a:ea typeface="Noto Sans SC" panose="020B0200000000000000" charset="-122"/>
                <a:cs typeface="Noto Sans SC" panose="020B0200000000000000" charset="-122"/>
              </a:rPr>
              <a:t>适用增值税</a:t>
            </a:r>
            <a:r>
              <a:rPr lang="en-US" b="1">
                <a:solidFill>
                  <a:srgbClr val="475569"/>
                </a:solidFill>
                <a:latin typeface="Noto Sans SC" panose="020B0200000000000000" charset="-122"/>
                <a:ea typeface="Noto Sans SC" panose="020B0200000000000000" charset="-122"/>
                <a:cs typeface="Noto Sans SC" panose="020B0200000000000000" charset="-122"/>
              </a:rPr>
              <a:t>免税</a:t>
            </a:r>
            <a:r>
              <a:rPr lang="en-US">
                <a:solidFill>
                  <a:srgbClr val="475569"/>
                </a:solidFill>
                <a:latin typeface="Noto Sans SC" panose="020B0200000000000000" charset="-122"/>
                <a:ea typeface="Noto Sans SC" panose="020B0200000000000000" charset="-122"/>
                <a:cs typeface="Noto Sans SC" panose="020B0200000000000000" charset="-122"/>
              </a:rPr>
              <a:t>政策的出口业务……（一）适用范围。适用增值税免税政策的出口货物，是指：（1）</a:t>
            </a:r>
            <a:r>
              <a:rPr lang="en-US" b="1">
                <a:solidFill>
                  <a:srgbClr val="475569"/>
                </a:solidFill>
                <a:latin typeface="Noto Sans SC" panose="020B0200000000000000" charset="-122"/>
                <a:ea typeface="Noto Sans SC" panose="020B0200000000000000" charset="-122"/>
                <a:cs typeface="Noto Sans SC" panose="020B0200000000000000" charset="-122"/>
              </a:rPr>
              <a:t>增值税小规模纳税人出口的货物。</a:t>
            </a:r>
            <a:endParaRPr lang="en-US" b="1">
              <a:solidFill>
                <a:srgbClr val="475569"/>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cap="flat" cmpd="sng">
            <a:solidFill>
              <a:srgbClr val="E6CFCF">
                <a:alpha val="85000"/>
              </a:srgbClr>
            </a:solid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9810专属红利：离境预退税政策深度解析</a:t>
            </a:r>
            <a:endParaRPr lang="en-US" sz="1100"/>
          </a:p>
        </p:txBody>
      </p:sp>
      <p:sp>
        <p:nvSpPr>
          <p:cNvPr id="4" name="AutoShape 4"/>
          <p:cNvSpPr/>
          <p:nvPr/>
        </p:nvSpPr>
        <p:spPr>
          <a:xfrm>
            <a:off x="762000" y="1587500"/>
            <a:ext cx="10668000" cy="825500"/>
          </a:xfrm>
          <a:prstGeom prst="roundRect">
            <a:avLst>
              <a:gd name="adj" fmla="val 0"/>
            </a:avLst>
          </a:prstGeom>
          <a:solidFill>
            <a:srgbClr val="FFFFFF">
              <a:alpha val="9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5" name="AutoShape 5"/>
          <p:cNvSpPr/>
          <p:nvPr/>
        </p:nvSpPr>
        <p:spPr>
          <a:xfrm>
            <a:off x="952500" y="1714500"/>
            <a:ext cx="1028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这是9810模式最具吸引力的政策优势，旨在解决企业在货物离境后、销售前的资金占用问题，实现“未销先退”，有效盘活跨境电商企业的现金流，降低资金成本，提升资金周转效率。</a:t>
            </a:r>
            <a:endParaRPr lang="en-US" sz="1100"/>
          </a:p>
        </p:txBody>
      </p:sp>
      <p:sp>
        <p:nvSpPr>
          <p:cNvPr id="6" name="AutoShape 6"/>
          <p:cNvSpPr/>
          <p:nvPr/>
        </p:nvSpPr>
        <p:spPr>
          <a:xfrm>
            <a:off x="762000" y="2667000"/>
            <a:ext cx="10668000" cy="158750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7" name="AutoShape 7"/>
          <p:cNvSpPr/>
          <p:nvPr/>
        </p:nvSpPr>
        <p:spPr>
          <a:xfrm>
            <a:off x="952500" y="2819400"/>
            <a:ext cx="1028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政策核心：打破“销售后退税”的时间壁垒</a:t>
            </a:r>
            <a:endParaRPr lang="en-US" sz="1100"/>
          </a:p>
        </p:txBody>
      </p:sp>
      <p:sp>
        <p:nvSpPr>
          <p:cNvPr id="8" name="AutoShape 8"/>
          <p:cNvSpPr/>
          <p:nvPr/>
        </p:nvSpPr>
        <p:spPr>
          <a:xfrm>
            <a:off x="952500" y="3302000"/>
            <a:ext cx="1028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依据国家税务总局公告，跨境电商企业以9810模式出口货物，在货物</a:t>
            </a:r>
            <a:r>
              <a:rPr lang="en-US" sz="13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报关离境并实际入海外仓后</a:t>
            </a: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，无论该批货物是否已实现终端销售，均可向主管税务机关</a:t>
            </a:r>
            <a:r>
              <a:rPr lang="en-US" sz="13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提前申报预退税款</a:t>
            </a: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，这是该模式区别于传统贸易退税的核心优势。</a:t>
            </a:r>
            <a:endParaRPr lang="en-US" sz="1100"/>
          </a:p>
        </p:txBody>
      </p:sp>
      <p:sp>
        <p:nvSpPr>
          <p:cNvPr id="9" name="AutoShape 9"/>
          <p:cNvSpPr/>
          <p:nvPr/>
        </p:nvSpPr>
        <p:spPr>
          <a:xfrm>
            <a:off x="762000" y="4572000"/>
            <a:ext cx="10668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标准化操作流程闭环</a:t>
            </a:r>
            <a:endParaRPr lang="en-US" sz="1100"/>
          </a:p>
        </p:txBody>
      </p:sp>
      <p:sp>
        <p:nvSpPr>
          <p:cNvPr id="10" name="AutoShape 10"/>
          <p:cNvSpPr/>
          <p:nvPr/>
        </p:nvSpPr>
        <p:spPr>
          <a:xfrm>
            <a:off x="762000" y="5016500"/>
            <a:ext cx="2565400" cy="1460500"/>
          </a:xfrm>
          <a:prstGeom prst="roundRect">
            <a:avLst>
              <a:gd name="adj" fmla="val 0"/>
            </a:avLst>
          </a:prstGeom>
          <a:solidFill>
            <a:srgbClr val="FFFF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4400" y="5181600"/>
            <a:ext cx="279400" cy="279400"/>
          </a:xfrm>
          <a:prstGeom prst="rect">
            <a:avLst/>
          </a:prstGeom>
        </p:spPr>
      </p:pic>
      <p:sp>
        <p:nvSpPr>
          <p:cNvPr id="12" name="AutoShape 12"/>
          <p:cNvSpPr/>
          <p:nvPr/>
        </p:nvSpPr>
        <p:spPr>
          <a:xfrm>
            <a:off x="1244600" y="51689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01 货物离境入仓</a:t>
            </a:r>
            <a:endParaRPr lang="en-US" sz="1100"/>
          </a:p>
        </p:txBody>
      </p:sp>
      <p:sp>
        <p:nvSpPr>
          <p:cNvPr id="13" name="AutoShape 13"/>
          <p:cNvSpPr/>
          <p:nvPr/>
        </p:nvSpPr>
        <p:spPr>
          <a:xfrm>
            <a:off x="914400" y="5588000"/>
            <a:ext cx="2286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完成9810海关申报，货物实际离境并完成海外仓入仓操作，取得入仓凭证。</a:t>
            </a:r>
            <a:endParaRPr lang="en-US" sz="1100"/>
          </a:p>
        </p:txBody>
      </p:sp>
      <p:sp>
        <p:nvSpPr>
          <p:cNvPr id="14" name="AutoShape 14"/>
          <p:cNvSpPr/>
          <p:nvPr/>
        </p:nvSpPr>
        <p:spPr>
          <a:xfrm>
            <a:off x="3403600" y="5016500"/>
            <a:ext cx="2565400" cy="1460500"/>
          </a:xfrm>
          <a:prstGeom prst="roundRect">
            <a:avLst>
              <a:gd name="adj" fmla="val 0"/>
            </a:avLst>
          </a:prstGeom>
          <a:solidFill>
            <a:srgbClr val="FFFF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56000" y="5181600"/>
            <a:ext cx="279400" cy="279400"/>
          </a:xfrm>
          <a:prstGeom prst="rect">
            <a:avLst/>
          </a:prstGeom>
        </p:spPr>
      </p:pic>
      <p:sp>
        <p:nvSpPr>
          <p:cNvPr id="16" name="AutoShape 16"/>
          <p:cNvSpPr/>
          <p:nvPr/>
        </p:nvSpPr>
        <p:spPr>
          <a:xfrm>
            <a:off x="3886200" y="51689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02 提交预退申报</a:t>
            </a:r>
            <a:endParaRPr lang="en-US" sz="1100"/>
          </a:p>
        </p:txBody>
      </p:sp>
      <p:sp>
        <p:nvSpPr>
          <p:cNvPr id="17" name="AutoShape 17"/>
          <p:cNvSpPr/>
          <p:nvPr/>
        </p:nvSpPr>
        <p:spPr>
          <a:xfrm>
            <a:off x="3556000" y="5588000"/>
            <a:ext cx="2286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凭出口货物报关单、海外仓入仓单等资料，向主管税务机关提交预退税申请。</a:t>
            </a:r>
            <a:endParaRPr lang="en-US" sz="1100"/>
          </a:p>
        </p:txBody>
      </p:sp>
      <p:sp>
        <p:nvSpPr>
          <p:cNvPr id="18" name="AutoShape 18"/>
          <p:cNvSpPr/>
          <p:nvPr/>
        </p:nvSpPr>
        <p:spPr>
          <a:xfrm>
            <a:off x="6045200" y="5016500"/>
            <a:ext cx="2565400" cy="1460500"/>
          </a:xfrm>
          <a:prstGeom prst="roundRect">
            <a:avLst>
              <a:gd name="adj" fmla="val 0"/>
            </a:avLst>
          </a:prstGeom>
          <a:solidFill>
            <a:srgbClr val="FFFF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97600" y="5181600"/>
            <a:ext cx="279400" cy="279400"/>
          </a:xfrm>
          <a:prstGeom prst="rect">
            <a:avLst/>
          </a:prstGeom>
        </p:spPr>
      </p:pic>
      <p:sp>
        <p:nvSpPr>
          <p:cNvPr id="20" name="AutoShape 20"/>
          <p:cNvSpPr/>
          <p:nvPr/>
        </p:nvSpPr>
        <p:spPr>
          <a:xfrm>
            <a:off x="6527800" y="51689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审核与预退税</a:t>
            </a:r>
            <a:endParaRPr lang="en-US" sz="1100"/>
          </a:p>
        </p:txBody>
      </p:sp>
      <p:sp>
        <p:nvSpPr>
          <p:cNvPr id="21" name="AutoShape 21"/>
          <p:cNvSpPr/>
          <p:nvPr/>
        </p:nvSpPr>
        <p:spPr>
          <a:xfrm>
            <a:off x="6197600" y="5588000"/>
            <a:ext cx="2286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税务机关审核通过后，按应退税额的90%比例，将款项提前拨付至企业账户。</a:t>
            </a:r>
            <a:endParaRPr lang="en-US" sz="1100"/>
          </a:p>
        </p:txBody>
      </p:sp>
      <p:sp>
        <p:nvSpPr>
          <p:cNvPr id="22" name="AutoShape 22"/>
          <p:cNvSpPr/>
          <p:nvPr/>
        </p:nvSpPr>
        <p:spPr>
          <a:xfrm>
            <a:off x="8686800" y="5016500"/>
            <a:ext cx="2565400" cy="1460500"/>
          </a:xfrm>
          <a:prstGeom prst="roundRect">
            <a:avLst>
              <a:gd name="adj" fmla="val 0"/>
            </a:avLst>
          </a:prstGeom>
          <a:solidFill>
            <a:srgbClr val="FFFF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39200" y="5181600"/>
            <a:ext cx="279400" cy="279400"/>
          </a:xfrm>
          <a:prstGeom prst="rect">
            <a:avLst/>
          </a:prstGeom>
        </p:spPr>
      </p:pic>
      <p:sp>
        <p:nvSpPr>
          <p:cNvPr id="24" name="AutoShape 24"/>
          <p:cNvSpPr/>
          <p:nvPr/>
        </p:nvSpPr>
        <p:spPr>
          <a:xfrm>
            <a:off x="9169400" y="51689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04387E"/>
                </a:solidFill>
                <a:latin typeface="Noto Sans SC" panose="020B0200000000000000" charset="-122"/>
                <a:ea typeface="Noto Sans SC" panose="020B0200000000000000" charset="-122"/>
                <a:cs typeface="Noto Sans SC" panose="020B0200000000000000" charset="-122"/>
                <a:sym typeface="Noto Sans SC" panose="020B0200000000000000" charset="-122"/>
              </a:rPr>
              <a:t>04 清算与核销</a:t>
            </a:r>
            <a:endParaRPr lang="en-US" sz="1100"/>
          </a:p>
        </p:txBody>
      </p:sp>
      <p:sp>
        <p:nvSpPr>
          <p:cNvPr id="25" name="AutoShape 25"/>
          <p:cNvSpPr/>
          <p:nvPr/>
        </p:nvSpPr>
        <p:spPr>
          <a:xfrm>
            <a:off x="8839200" y="5588000"/>
            <a:ext cx="2286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在规定核算期内，按实际销售、退货及滞销情况进行最终清算，多退少补。</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9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74EA6"/>
                </a:solidFill>
                <a:latin typeface="Noto Sans SC" panose="020B0200000000000000" charset="-122"/>
                <a:ea typeface="Noto Sans SC" panose="020B0200000000000000" charset="-122"/>
                <a:cs typeface="Noto Sans SC" panose="020B0200000000000000" charset="-122"/>
                <a:sym typeface="Noto Sans SC" panose="020B0200000000000000" charset="-122"/>
              </a:rPr>
              <a:t>增值税申报实操：从发票到报表的全流程指引</a:t>
            </a:r>
            <a:endParaRPr lang="en-US" sz="1100"/>
          </a:p>
        </p:txBody>
      </p:sp>
      <p:sp>
        <p:nvSpPr>
          <p:cNvPr id="4" name="AutoShape 4"/>
          <p:cNvSpPr/>
          <p:nvPr/>
        </p:nvSpPr>
        <p:spPr>
          <a:xfrm>
            <a:off x="762000" y="2032000"/>
            <a:ext cx="5270500" cy="1968500"/>
          </a:xfrm>
          <a:prstGeom prst="roundRect">
            <a:avLst>
              <a:gd name="adj" fmla="val 0"/>
            </a:avLst>
          </a:prstGeom>
          <a:solidFill>
            <a:srgbClr val="E1F5FE">
              <a:alpha val="100000"/>
            </a:srgbClr>
          </a:solidFill>
          <a:ln w="25400" cap="flat" cmpd="sng">
            <a:noFill/>
            <a:prstDash val="solid"/>
            <a:round/>
          </a:ln>
        </p:spPr>
        <p:txBody>
          <a:bodyPr vert="horz" wrap="square" lIns="0" tIns="0" rIns="0" bIns="0" rtlCol="0" anchor="ctr" anchorCtr="0"/>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60600"/>
            <a:ext cx="355600" cy="355600"/>
          </a:xfrm>
          <a:prstGeom prst="rect">
            <a:avLst/>
          </a:prstGeom>
        </p:spPr>
      </p:pic>
      <p:sp>
        <p:nvSpPr>
          <p:cNvPr id="6" name="AutoShape 6"/>
          <p:cNvSpPr/>
          <p:nvPr/>
        </p:nvSpPr>
        <p:spPr>
          <a:xfrm>
            <a:off x="1498600" y="2235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收入确认与申报</a:t>
            </a:r>
            <a:endParaRPr lang="en-US" sz="1100"/>
          </a:p>
        </p:txBody>
      </p:sp>
      <p:sp>
        <p:nvSpPr>
          <p:cNvPr id="7" name="AutoShape 7"/>
          <p:cNvSpPr/>
          <p:nvPr/>
        </p:nvSpPr>
        <p:spPr>
          <a:xfrm>
            <a:off x="1016000" y="2730500"/>
            <a:ext cx="4762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纳税义务发生时间以</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货物报关出口当日</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为准；收入核算需严格按照出口货物的</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FOB价（离岸价）</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确认，剔除运费、保险费等境外费用，确保收入基数准确无误。</a:t>
            </a:r>
            <a:endParaRPr lang="en-US" sz="1100"/>
          </a:p>
        </p:txBody>
      </p:sp>
      <p:sp>
        <p:nvSpPr>
          <p:cNvPr id="8" name="AutoShape 8"/>
          <p:cNvSpPr/>
          <p:nvPr/>
        </p:nvSpPr>
        <p:spPr>
          <a:xfrm>
            <a:off x="6159500" y="2032000"/>
            <a:ext cx="5270500" cy="1968500"/>
          </a:xfrm>
          <a:prstGeom prst="roundRect">
            <a:avLst>
              <a:gd name="adj" fmla="val 0"/>
            </a:avLst>
          </a:prstGeom>
          <a:solidFill>
            <a:srgbClr val="E1F5FE">
              <a:alpha val="100000"/>
            </a:srgbClr>
          </a:solidFill>
          <a:ln w="25400" cap="flat" cmpd="sng">
            <a:noFill/>
            <a:prstDash val="solid"/>
            <a:round/>
          </a:ln>
        </p:spPr>
        <p:txBody>
          <a:bodyPr vert="horz" wrap="square" lIns="0" tIns="0" rIns="0" bIns="0" rtlCol="0" anchor="ctr" anchorCtr="0"/>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2260600"/>
            <a:ext cx="355600" cy="355600"/>
          </a:xfrm>
          <a:prstGeom prst="rect">
            <a:avLst/>
          </a:prstGeom>
        </p:spPr>
      </p:pic>
      <p:sp>
        <p:nvSpPr>
          <p:cNvPr id="10" name="AutoShape 10"/>
          <p:cNvSpPr/>
          <p:nvPr/>
        </p:nvSpPr>
        <p:spPr>
          <a:xfrm>
            <a:off x="6896100" y="2235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发票合规与勾选</a:t>
            </a:r>
            <a:endParaRPr lang="en-US" sz="1100"/>
          </a:p>
        </p:txBody>
      </p:sp>
      <p:sp>
        <p:nvSpPr>
          <p:cNvPr id="11" name="AutoShape 11"/>
          <p:cNvSpPr/>
          <p:nvPr/>
        </p:nvSpPr>
        <p:spPr>
          <a:xfrm>
            <a:off x="6413500" y="2730500"/>
            <a:ext cx="4762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用于退税的进项发票，必须在增值税发票综合服务平台完成</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“退税勾选”</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；销项端按FOB价开具增值税普通发票，税率栏次需选择</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“0税率”</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，避免税率误选导致的申报异常。</a:t>
            </a:r>
            <a:endParaRPr lang="en-US" sz="1100"/>
          </a:p>
        </p:txBody>
      </p:sp>
      <p:sp>
        <p:nvSpPr>
          <p:cNvPr id="12" name="AutoShape 12"/>
          <p:cNvSpPr/>
          <p:nvPr/>
        </p:nvSpPr>
        <p:spPr>
          <a:xfrm>
            <a:off x="762000" y="4254500"/>
            <a:ext cx="5270500" cy="1968500"/>
          </a:xfrm>
          <a:prstGeom prst="roundRect">
            <a:avLst>
              <a:gd name="adj" fmla="val 0"/>
            </a:avLst>
          </a:prstGeom>
          <a:solidFill>
            <a:srgbClr val="E1F5FE">
              <a:alpha val="100000"/>
            </a:srgbClr>
          </a:solidFill>
          <a:ln w="25400" cap="flat" cmpd="sng">
            <a:noFill/>
            <a:prstDash val="solid"/>
            <a:round/>
          </a:ln>
        </p:spPr>
        <p:txBody>
          <a:bodyPr vert="horz" wrap="square" lIns="0" tIns="0" rIns="0" bIns="0" rtlCol="0" anchor="ctr" anchorCtr="0"/>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83100"/>
            <a:ext cx="355600" cy="355600"/>
          </a:xfrm>
          <a:prstGeom prst="rect">
            <a:avLst/>
          </a:prstGeom>
        </p:spPr>
      </p:pic>
      <p:sp>
        <p:nvSpPr>
          <p:cNvPr id="14" name="AutoShape 14"/>
          <p:cNvSpPr/>
          <p:nvPr/>
        </p:nvSpPr>
        <p:spPr>
          <a:xfrm>
            <a:off x="1498600" y="44577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申报表填报规范</a:t>
            </a:r>
            <a:endParaRPr lang="en-US" sz="1100"/>
          </a:p>
        </p:txBody>
      </p:sp>
      <p:sp>
        <p:nvSpPr>
          <p:cNvPr id="15" name="AutoShape 15"/>
          <p:cNvSpPr/>
          <p:nvPr/>
        </p:nvSpPr>
        <p:spPr>
          <a:xfrm>
            <a:off x="1016000" y="4953000"/>
            <a:ext cx="4762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出口免税销售额应准确填入《增值税纳税申报表附列资料（一）》的</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“免税销售额”</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相关栏次，严禁与“免抵退销售额”混淆填报，以免造成申报数据比对异常。</a:t>
            </a:r>
            <a:endParaRPr lang="en-US" sz="1100"/>
          </a:p>
        </p:txBody>
      </p:sp>
      <p:sp>
        <p:nvSpPr>
          <p:cNvPr id="16" name="AutoShape 16"/>
          <p:cNvSpPr/>
          <p:nvPr/>
        </p:nvSpPr>
        <p:spPr>
          <a:xfrm>
            <a:off x="6159500" y="4254500"/>
            <a:ext cx="5270500" cy="1968500"/>
          </a:xfrm>
          <a:prstGeom prst="roundRect">
            <a:avLst>
              <a:gd name="adj" fmla="val 0"/>
            </a:avLst>
          </a:prstGeom>
          <a:solidFill>
            <a:srgbClr val="E1F5FE">
              <a:alpha val="100000"/>
            </a:srgbClr>
          </a:solidFill>
          <a:ln w="25400" cap="flat" cmpd="sng">
            <a:noFill/>
            <a:prstDash val="solid"/>
            <a:round/>
          </a:ln>
        </p:spPr>
        <p:txBody>
          <a:bodyPr vert="horz" wrap="square" lIns="0" tIns="0" rIns="0" bIns="0" rtlCol="0" anchor="ctr" anchorCtr="0"/>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4483100"/>
            <a:ext cx="355600" cy="355600"/>
          </a:xfrm>
          <a:prstGeom prst="rect">
            <a:avLst/>
          </a:prstGeom>
        </p:spPr>
      </p:pic>
      <p:sp>
        <p:nvSpPr>
          <p:cNvPr id="18" name="AutoShape 18"/>
          <p:cNvSpPr/>
          <p:nvPr/>
        </p:nvSpPr>
        <p:spPr>
          <a:xfrm>
            <a:off x="6896100" y="44577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汇率折算与锁定</a:t>
            </a:r>
            <a:endParaRPr lang="en-US" sz="1100"/>
          </a:p>
        </p:txBody>
      </p:sp>
      <p:sp>
        <p:nvSpPr>
          <p:cNvPr id="19" name="AutoShape 19"/>
          <p:cNvSpPr/>
          <p:nvPr/>
        </p:nvSpPr>
        <p:spPr>
          <a:xfrm>
            <a:off x="6413500" y="4953000"/>
            <a:ext cx="4762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企业可选择</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销售额发生当日</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或</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当月1日</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的人民币汇率中间价进行外币折算。折算方法一经确定，</a:t>
            </a:r>
            <a:r>
              <a:rPr lang="en-US" sz="1400" b="1" i="0" u="none" strike="noStrike">
                <a:solidFill>
                  <a:srgbClr val="1565C0"/>
                </a:solidFill>
                <a:latin typeface="Noto Sans SC" panose="020B0200000000000000" charset="-122"/>
                <a:ea typeface="Noto Sans SC" panose="020B0200000000000000" charset="-122"/>
                <a:cs typeface="Noto Sans SC" panose="020B0200000000000000" charset="-122"/>
                <a:sym typeface="Noto Sans SC" panose="020B0200000000000000" charset="-122"/>
              </a:rPr>
              <a:t>12个月内不得变更</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，需保持会计处理与税务申报的一致性。</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C5199"/>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企业所得税：收入确认与成本扣除的核心原则</a:t>
            </a:r>
            <a:endParaRPr lang="en-US" sz="1100"/>
          </a:p>
        </p:txBody>
      </p:sp>
      <p:pic>
        <p:nvPicPr>
          <p:cNvPr id="4" name="Picture 4"/>
          <p:cNvPicPr>
            <a:picLocks noChangeAspect="1"/>
          </p:cNvPicPr>
          <p:nvPr/>
        </p:nvPicPr>
        <p:blipFill>
          <a:blip r:embed="rId1"/>
          <a:srcRect l="88" r="88"/>
          <a:stretch>
            <a:fillRect/>
          </a:stretch>
        </p:blipFill>
        <p:spPr>
          <a:xfrm>
            <a:off x="762000" y="1905000"/>
            <a:ext cx="3556000" cy="2730500"/>
          </a:xfrm>
          <a:prstGeom prst="rect">
            <a:avLst/>
          </a:prstGeom>
          <a:noFill/>
          <a:ln w="12700" cap="flat" cmpd="sng">
            <a:solidFill>
              <a:srgbClr val="1C5199">
                <a:alpha val="20000"/>
              </a:srgbClr>
            </a:solidFill>
            <a:prstDash val="solid"/>
            <a:round/>
          </a:ln>
          <a:effectLst>
            <a:outerShdw blurRad="152400" dist="50800" dir="2700000" algn="tl" rotWithShape="0">
              <a:srgbClr val="1C5199">
                <a:alpha val="10000"/>
              </a:srgbClr>
            </a:outerShdw>
          </a:effectLst>
        </p:spPr>
      </p:pic>
      <p:sp>
        <p:nvSpPr>
          <p:cNvPr id="5" name="AutoShape 5"/>
          <p:cNvSpPr/>
          <p:nvPr/>
        </p:nvSpPr>
        <p:spPr>
          <a:xfrm>
            <a:off x="762000" y="4889500"/>
            <a:ext cx="3556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300" b="0" i="0" u="none" strike="noStrike">
                <a:solidFill>
                  <a:srgbClr val="333F50"/>
                </a:solidFill>
                <a:latin typeface="Noto Sans SC" panose="020B0200000000000000" charset="-122"/>
                <a:ea typeface="Noto Sans SC" panose="020B0200000000000000" charset="-122"/>
                <a:cs typeface="Noto Sans SC" panose="020B0200000000000000" charset="-122"/>
                <a:sym typeface="Noto Sans SC" panose="020B0200000000000000" charset="-122"/>
              </a:rPr>
              <a:t>规范的财务核算体系与完整的凭证链，是企业所得税合规管理的基石。</a:t>
            </a:r>
            <a:endParaRPr lang="en-US" sz="1100"/>
          </a:p>
        </p:txBody>
      </p:sp>
      <p:sp>
        <p:nvSpPr>
          <p:cNvPr id="6" name="AutoShape 6"/>
          <p:cNvSpPr/>
          <p:nvPr/>
        </p:nvSpPr>
        <p:spPr>
          <a:xfrm>
            <a:off x="4826000" y="1905000"/>
            <a:ext cx="6604000" cy="1778000"/>
          </a:xfrm>
          <a:prstGeom prst="roundRect">
            <a:avLst>
              <a:gd name="adj" fmla="val 0"/>
            </a:avLst>
          </a:prstGeom>
          <a:solidFill>
            <a:srgbClr val="EFF6FF">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4826000" y="1905000"/>
            <a:ext cx="50800" cy="1778000"/>
          </a:xfrm>
          <a:prstGeom prst="roundRect">
            <a:avLst>
              <a:gd name="adj" fmla="val 0"/>
            </a:avLst>
          </a:prstGeom>
          <a:solidFill>
            <a:srgbClr val="4472C4">
              <a:alpha val="100000"/>
            </a:srgbClr>
          </a:solidFill>
          <a:ln w="25400" cap="flat" cmpd="sng">
            <a:noFill/>
            <a:prstDash val="solid"/>
            <a:round/>
          </a:ln>
        </p:spPr>
        <p:txBody>
          <a:bodyPr vert="horz" wrap="square" lIns="0" tIns="0" rIns="0" bIns="0" rtlCol="0" anchor="ctr" anchorCtr="0"/>
          <a:lstStyle/>
          <a:p>
            <a:pPr algn="ctr">
              <a:defRPr/>
            </a:pPr>
          </a:p>
        </p:txBody>
      </p:sp>
      <p:sp>
        <p:nvSpPr>
          <p:cNvPr id="8" name="AutoShape 8"/>
          <p:cNvSpPr/>
          <p:nvPr/>
        </p:nvSpPr>
        <p:spPr>
          <a:xfrm>
            <a:off x="5080000" y="2057400"/>
            <a:ext cx="622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C5199"/>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收入确认：权责发生制为核心</a:t>
            </a:r>
            <a:endParaRPr lang="en-US" sz="1100"/>
          </a:p>
        </p:txBody>
      </p:sp>
      <p:sp>
        <p:nvSpPr>
          <p:cNvPr id="9" name="AutoShape 9"/>
          <p:cNvSpPr/>
          <p:nvPr/>
        </p:nvSpPr>
        <p:spPr>
          <a:xfrm>
            <a:off x="5080000" y="2514600"/>
            <a:ext cx="6223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确认时间：</a:t>
            </a: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以平台成交并达成交易条件为准，而非实际收到款项时。</a:t>
            </a:r>
            <a:b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金额口径：</a:t>
            </a: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按平台成交价（扣除折扣后）全额确认，包含境外运费、服务费等，与增值税FOB计价规则存在显著差异。</a:t>
            </a:r>
            <a:endParaRPr lang="en-US" sz="1100"/>
          </a:p>
        </p:txBody>
      </p:sp>
      <p:sp>
        <p:nvSpPr>
          <p:cNvPr id="10" name="AutoShape 10"/>
          <p:cNvSpPr/>
          <p:nvPr/>
        </p:nvSpPr>
        <p:spPr>
          <a:xfrm>
            <a:off x="4826000" y="3873500"/>
            <a:ext cx="6604000" cy="1778000"/>
          </a:xfrm>
          <a:prstGeom prst="roundRect">
            <a:avLst>
              <a:gd name="adj" fmla="val 0"/>
            </a:avLst>
          </a:prstGeom>
          <a:solidFill>
            <a:srgbClr val="EFF6FF">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4826000" y="3873500"/>
            <a:ext cx="50800" cy="1778000"/>
          </a:xfrm>
          <a:prstGeom prst="roundRect">
            <a:avLst>
              <a:gd name="adj" fmla="val 0"/>
            </a:avLst>
          </a:prstGeom>
          <a:solidFill>
            <a:srgbClr val="4472C4">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5080000" y="4025900"/>
            <a:ext cx="622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C5199"/>
                </a:solidFill>
                <a:latin typeface="Noto Sans SC" panose="020B0200000000000000" charset="-122"/>
                <a:ea typeface="Noto Sans SC" panose="020B0200000000000000" charset="-122"/>
                <a:cs typeface="Noto Sans SC" panose="020B0200000000000000" charset="-122"/>
                <a:sym typeface="Noto Sans SC" panose="020B0200000000000000" charset="-122"/>
              </a:rPr>
              <a:t>02 成本扣除：真实性与凭证并重</a:t>
            </a:r>
            <a:endParaRPr lang="en-US" sz="1100"/>
          </a:p>
        </p:txBody>
      </p:sp>
      <p:sp>
        <p:nvSpPr>
          <p:cNvPr id="13" name="AutoShape 13"/>
          <p:cNvSpPr/>
          <p:nvPr/>
        </p:nvSpPr>
        <p:spPr>
          <a:xfrm>
            <a:off x="5080000" y="4483100"/>
            <a:ext cx="6223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合规要求：</a:t>
            </a: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支出须与生产经营直接相关、真实发生且金额合理。</a:t>
            </a:r>
            <a:b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凭证管理：</a:t>
            </a:r>
            <a:r>
              <a:rPr lang="en-US" sz="14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境内支出必须取得合规发票；境外费用（物流/推广等）优先取得形式发票(Invoice)，若无则需留存合同、付汇凭证及业务证明。</a:t>
            </a:r>
            <a:endParaRPr lang="en-US" sz="1100"/>
          </a:p>
        </p:txBody>
      </p:sp>
      <p:sp>
        <p:nvSpPr>
          <p:cNvPr id="14" name="AutoShape 14"/>
          <p:cNvSpPr/>
          <p:nvPr/>
        </p:nvSpPr>
        <p:spPr>
          <a:xfrm>
            <a:off x="762000" y="5842000"/>
            <a:ext cx="10668000" cy="635000"/>
          </a:xfrm>
          <a:prstGeom prst="roundRect">
            <a:avLst>
              <a:gd name="adj" fmla="val 0"/>
            </a:avLst>
          </a:prstGeom>
          <a:solidFill>
            <a:srgbClr val="E0EDFF">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181100" y="5943600"/>
            <a:ext cx="101854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C5199"/>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关键提示：</a:t>
            </a:r>
            <a:r>
              <a:rPr lang="en-US" sz="1300" b="0" i="0" u="none" strike="noStrike">
                <a:solidFill>
                  <a:srgbClr val="333F50"/>
                </a:solidFill>
                <a:latin typeface="Noto Sans SC" panose="020B0200000000000000" charset="-122"/>
                <a:ea typeface="Noto Sans SC" panose="020B0200000000000000" charset="-122"/>
                <a:cs typeface="Noto Sans SC" panose="020B0200000000000000" charset="-122"/>
                <a:sym typeface="Noto Sans SC" panose="020B0200000000000000" charset="-122"/>
              </a:rPr>
              <a:t>准确核算税会差异，建立完善的成本费用台账，是规避税务风险的有效手段。</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核心政策汇总表</a:t>
            </a:r>
            <a:endParaRPr lang="en-US" sz="1100"/>
          </a:p>
        </p:txBody>
      </p:sp>
      <p:sp>
        <p:nvSpPr>
          <p:cNvPr id="4" name="AutoShape 4"/>
          <p:cNvSpPr/>
          <p:nvPr/>
        </p:nvSpPr>
        <p:spPr>
          <a:xfrm>
            <a:off x="762000" y="1778000"/>
            <a:ext cx="3556000" cy="2032000"/>
          </a:xfrm>
          <a:prstGeom prst="roundRect">
            <a:avLst>
              <a:gd name="adj" fmla="val 0"/>
            </a:avLst>
          </a:prstGeom>
          <a:solidFill>
            <a:srgbClr val="EFF6FF">
              <a:alpha val="9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5" name="AutoShape 5"/>
          <p:cNvSpPr/>
          <p:nvPr/>
        </p:nvSpPr>
        <p:spPr>
          <a:xfrm>
            <a:off x="914400" y="1930400"/>
            <a:ext cx="3251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01 9810离境预退税</a:t>
            </a:r>
            <a:endParaRPr lang="en-US" sz="1100"/>
          </a:p>
          <a:p>
            <a:pPr marL="0" indent="0" algn="l">
              <a:lnSpc>
                <a:spcPct val="108000"/>
              </a:lnSpc>
              <a:spcBef>
                <a:spcPts val="800"/>
              </a:spcBef>
            </a:pP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货物报关离境并存入海外仓后即可申请预退税，后续按实际销售情况进行核销与核算，有效加速企业资金周转。</a:t>
            </a:r>
            <a:endPar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spcBef>
                <a:spcPts val="800"/>
              </a:spcBef>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依据：国家税务总局公告2025年第3号</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4318000" y="1778000"/>
            <a:ext cx="3556000" cy="2032000"/>
          </a:xfrm>
          <a:prstGeom prst="roundRect">
            <a:avLst>
              <a:gd name="adj" fmla="val 0"/>
            </a:avLst>
          </a:prstGeom>
          <a:solidFill>
            <a:srgbClr val="EFF6FF">
              <a:alpha val="9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7" name="AutoShape 7"/>
          <p:cNvSpPr/>
          <p:nvPr/>
        </p:nvSpPr>
        <p:spPr>
          <a:xfrm>
            <a:off x="4470400" y="1930400"/>
            <a:ext cx="3251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02 增值税出口零税率</a:t>
            </a:r>
            <a:endParaRPr lang="en-US" sz="1100"/>
          </a:p>
          <a:p>
            <a:pPr marL="0" indent="0" algn="l">
              <a:lnSpc>
                <a:spcPct val="108000"/>
              </a:lnSpc>
              <a:spcBef>
                <a:spcPts val="800"/>
              </a:spcBef>
            </a:pP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出口环节免征增值税销项税额，对出口货物在国内生产、流通环节已缴纳的合规增值税进项税额予以退还，显著降低企业出口成本。</a:t>
            </a:r>
            <a:endPar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spcBef>
                <a:spcPts val="800"/>
              </a:spcBef>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依据：财政部 税务总局公告2026年第11号</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874000" y="1778000"/>
            <a:ext cx="3556000" cy="2032000"/>
          </a:xfrm>
          <a:prstGeom prst="roundRect">
            <a:avLst>
              <a:gd name="adj" fmla="val 0"/>
            </a:avLst>
          </a:prstGeom>
          <a:solidFill>
            <a:srgbClr val="EFF6FF">
              <a:alpha val="9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9" name="AutoShape 9"/>
          <p:cNvSpPr/>
          <p:nvPr/>
        </p:nvSpPr>
        <p:spPr>
          <a:xfrm>
            <a:off x="8026400" y="1930400"/>
            <a:ext cx="3251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03 9610无票免税</a:t>
            </a:r>
            <a:endParaRPr lang="en-US" sz="1100"/>
          </a:p>
          <a:p>
            <a:pPr marL="0" indent="0" algn="l">
              <a:lnSpc>
                <a:spcPct val="108000"/>
              </a:lnSpc>
              <a:spcBef>
                <a:spcPts val="800"/>
              </a:spcBef>
            </a:pP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在跨境电商综试区内注册的企业，出口未取得有效进货凭证的货物，只要符合条件，即可享受增值税和消费税的免税政策。</a:t>
            </a:r>
            <a:endPar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spcBef>
                <a:spcPts val="800"/>
              </a:spcBef>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依据：财税〔2018〕103号</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 y="4064000"/>
            <a:ext cx="3556000" cy="2032000"/>
          </a:xfrm>
          <a:prstGeom prst="roundRect">
            <a:avLst>
              <a:gd name="adj" fmla="val 0"/>
            </a:avLst>
          </a:prstGeom>
          <a:solidFill>
            <a:srgbClr val="EFF6FF">
              <a:alpha val="9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11" name="AutoShape 11"/>
          <p:cNvSpPr/>
          <p:nvPr/>
        </p:nvSpPr>
        <p:spPr>
          <a:xfrm>
            <a:off x="914400" y="4216400"/>
            <a:ext cx="3251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04 企业所得税核定征收</a:t>
            </a:r>
            <a:endParaRPr lang="en-US" sz="1100"/>
          </a:p>
          <a:p>
            <a:pPr marL="0" indent="0" algn="l">
              <a:lnSpc>
                <a:spcPct val="108000"/>
              </a:lnSpc>
              <a:spcBef>
                <a:spcPts val="800"/>
              </a:spcBef>
            </a:pP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综试区内适用“无票免税”政策的跨境电商企业，可按4%的应税所得率核定征收企业所得税，简化税务核算流程。</a:t>
            </a:r>
            <a:endPar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spcBef>
                <a:spcPts val="800"/>
              </a:spcBef>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依据：国家税务总局公告2019年第36号</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318000" y="4064000"/>
            <a:ext cx="3556000" cy="2032000"/>
          </a:xfrm>
          <a:prstGeom prst="roundRect">
            <a:avLst>
              <a:gd name="adj" fmla="val 0"/>
            </a:avLst>
          </a:prstGeom>
          <a:solidFill>
            <a:srgbClr val="EFF6FF">
              <a:alpha val="9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13" name="AutoShape 13"/>
          <p:cNvSpPr/>
          <p:nvPr/>
        </p:nvSpPr>
        <p:spPr>
          <a:xfrm>
            <a:off x="4470400" y="4216400"/>
            <a:ext cx="3251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05 备案单证管理</a:t>
            </a:r>
            <a:endParaRPr lang="en-US" sz="1100"/>
          </a:p>
          <a:p>
            <a:pPr marL="0" indent="0" algn="l">
              <a:lnSpc>
                <a:spcPct val="108000"/>
              </a:lnSpc>
              <a:spcBef>
                <a:spcPts val="800"/>
              </a:spcBef>
            </a:pP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企业在申报出口退（免）税后15日内，需完成出口货物备案单证的整理与留存，备案单证的法定保存期为10年。</a:t>
            </a:r>
            <a:endPar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spcBef>
                <a:spcPts val="800"/>
              </a:spcBef>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依据：国家税务总局公告2026年第5号</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7874000" y="4064000"/>
            <a:ext cx="3556000" cy="2032000"/>
          </a:xfrm>
          <a:prstGeom prst="roundRect">
            <a:avLst>
              <a:gd name="adj" fmla="val 0"/>
            </a:avLst>
          </a:prstGeom>
          <a:solidFill>
            <a:srgbClr val="EFF6FF">
              <a:alpha val="9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15" name="AutoShape 15"/>
          <p:cNvSpPr/>
          <p:nvPr/>
        </p:nvSpPr>
        <p:spPr>
          <a:xfrm>
            <a:off x="8026400" y="4216400"/>
            <a:ext cx="3251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06 收汇管理要求</a:t>
            </a:r>
            <a:endParaRPr lang="en-US" sz="1100"/>
          </a:p>
          <a:p>
            <a:pPr marL="0" indent="0" algn="l">
              <a:lnSpc>
                <a:spcPct val="108000"/>
              </a:lnSpc>
              <a:spcBef>
                <a:spcPts val="800"/>
              </a:spcBef>
            </a:pPr>
            <a:r>
              <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出口企业须在申报退（免）税的次年4月30日前完成收汇手续；若未按规定收汇，需补缴已退（免）的税款。</a:t>
            </a:r>
            <a:endParaRPr lang="en-US" sz="1300" b="0"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spcBef>
                <a:spcPts val="800"/>
              </a:spcBef>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依据：财政部 税务总局公告2026年第11号</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EFF6FF">
              <a:alpha val="90000"/>
            </a:srgbClr>
          </a:solidFill>
          <a:ln cap="flat" cmpd="sng">
            <a:solidFill>
              <a:srgbClr val="C0D0E6">
                <a:alpha val="90000"/>
              </a:srgbClr>
            </a:solid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风险点一：增值税与企业所得税收入申报差异</a:t>
            </a:r>
            <a:endParaRPr lang="en-US" sz="1100"/>
          </a:p>
        </p:txBody>
      </p:sp>
      <p:sp>
        <p:nvSpPr>
          <p:cNvPr id="4" name="AutoShape 4"/>
          <p:cNvSpPr/>
          <p:nvPr/>
        </p:nvSpPr>
        <p:spPr>
          <a:xfrm>
            <a:off x="762000" y="1651000"/>
            <a:ext cx="10668000" cy="952500"/>
          </a:xfrm>
          <a:prstGeom prst="roundRect">
            <a:avLst>
              <a:gd name="adj" fmla="val 0"/>
            </a:avLst>
          </a:prstGeom>
          <a:solidFill>
            <a:srgbClr val="FFFFFF">
              <a:alpha val="95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5" name="AutoShape 5"/>
          <p:cNvSpPr/>
          <p:nvPr/>
        </p:nvSpPr>
        <p:spPr>
          <a:xfrm>
            <a:off x="952500" y="1752600"/>
            <a:ext cx="1028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111827"/>
                </a:solidFill>
                <a:latin typeface="Noto Sans SC" panose="020B0200000000000000" charset="-122"/>
                <a:ea typeface="Noto Sans SC" panose="020B0200000000000000" charset="-122"/>
                <a:cs typeface="Noto Sans SC" panose="020B0200000000000000" charset="-122"/>
                <a:sym typeface="Noto Sans SC" panose="020B0200000000000000" charset="-122"/>
              </a:rPr>
              <a:t>由于增值税和企业所得税在收入确认的</a:t>
            </a:r>
            <a:r>
              <a:rPr lang="en-US" sz="1400" b="1" i="0" u="none" strike="noStrike">
                <a:solidFill>
                  <a:srgbClr val="111827"/>
                </a:solidFill>
                <a:latin typeface="Noto Sans SC" panose="020B0200000000000000" charset="-122"/>
                <a:ea typeface="Noto Sans SC" panose="020B0200000000000000" charset="-122"/>
                <a:cs typeface="Noto Sans SC" panose="020B0200000000000000" charset="-122"/>
                <a:sym typeface="Noto Sans SC" panose="020B0200000000000000" charset="-122"/>
              </a:rPr>
              <a:t>时间节点</a:t>
            </a:r>
            <a:r>
              <a:rPr lang="en-US" sz="1400" b="0" i="0" u="none" strike="noStrike">
                <a:solidFill>
                  <a:srgbClr val="111827"/>
                </a:solidFill>
                <a:latin typeface="Noto Sans SC" panose="020B0200000000000000" charset="-122"/>
                <a:ea typeface="Noto Sans SC" panose="020B0200000000000000" charset="-122"/>
                <a:cs typeface="Noto Sans SC" panose="020B0200000000000000" charset="-122"/>
                <a:sym typeface="Noto Sans SC" panose="020B0200000000000000" charset="-122"/>
              </a:rPr>
              <a:t>与</a:t>
            </a:r>
            <a:r>
              <a:rPr lang="en-US" sz="1400" b="1" i="0" u="none" strike="noStrike">
                <a:solidFill>
                  <a:srgbClr val="111827"/>
                </a:solidFill>
                <a:latin typeface="Noto Sans SC" panose="020B0200000000000000" charset="-122"/>
                <a:ea typeface="Noto Sans SC" panose="020B0200000000000000" charset="-122"/>
                <a:cs typeface="Noto Sans SC" panose="020B0200000000000000" charset="-122"/>
                <a:sym typeface="Noto Sans SC" panose="020B0200000000000000" charset="-122"/>
              </a:rPr>
              <a:t>金额口径</a:t>
            </a:r>
            <a:r>
              <a:rPr lang="en-US" sz="1400" b="0" i="0" u="none" strike="noStrike">
                <a:solidFill>
                  <a:srgbClr val="111827"/>
                </a:solidFill>
                <a:latin typeface="Noto Sans SC" panose="020B0200000000000000" charset="-122"/>
                <a:ea typeface="Noto Sans SC" panose="020B0200000000000000" charset="-122"/>
                <a:cs typeface="Noto Sans SC" panose="020B0200000000000000" charset="-122"/>
                <a:sym typeface="Noto Sans SC" panose="020B0200000000000000" charset="-122"/>
              </a:rPr>
              <a:t>上存在本质差异，企业若未严格区分，极易导致财务报表与纳税申报表数据不一致，进而引发税务预警与合规风险。</a:t>
            </a:r>
            <a:endParaRPr lang="en-US" sz="1100"/>
          </a:p>
        </p:txBody>
      </p:sp>
      <p:graphicFrame>
        <p:nvGraphicFramePr>
          <p:cNvPr id="6" name="Table 6"/>
          <p:cNvGraphicFramePr>
            <a:graphicFrameLocks noGrp="1"/>
          </p:cNvGraphicFramePr>
          <p:nvPr/>
        </p:nvGraphicFramePr>
        <p:xfrm>
          <a:off x="762000" y="2794000"/>
          <a:ext cx="10668000" cy="2159000"/>
        </p:xfrm>
        <a:graphic>
          <a:graphicData uri="http://schemas.openxmlformats.org/drawingml/2006/table">
            <a:tbl>
              <a:tblPr>
                <a:effectLst/>
              </a:tblPr>
              <a:tblGrid>
                <a:gridCol w="2032000"/>
                <a:gridCol w="4318000"/>
                <a:gridCol w="4318000"/>
              </a:tblGrid>
              <a:tr h="508000">
                <a:tc>
                  <a:txBody>
                    <a:bodyPr rtlCol="0"/>
                    <a:lstStyle/>
                    <a:p>
                      <a:pPr marL="0" indent="0" algn="ctr">
                        <a:lnSpc>
                          <a:spcPct val="100000"/>
                        </a:lnSpc>
                        <a:defRPr/>
                      </a:pPr>
                      <a:r>
                        <a:rPr lang="en-US" sz="15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核心税种</a:t>
                      </a:r>
                      <a:endParaRPr lang="en-US" sz="1100"/>
                    </a:p>
                  </a:txBody>
                  <a:tcPr marL="101600" marR="101600" marT="101600" marB="101600" anchor="t" anchorCtr="0">
                    <a:lnL>
                      <a:noFill/>
                    </a:lnL>
                    <a:lnR>
                      <a:noFill/>
                    </a:lnR>
                    <a:lnT>
                      <a:noFill/>
                    </a:lnT>
                    <a:lnB>
                      <a:noFill/>
                    </a:lnB>
                    <a:solidFill>
                      <a:srgbClr val="BFDBFE">
                        <a:alpha val="100000"/>
                      </a:srgbClr>
                    </a:solidFill>
                  </a:tcPr>
                </a:tc>
                <a:tc>
                  <a:txBody>
                    <a:bodyPr rtlCol="0"/>
                    <a:lstStyle/>
                    <a:p>
                      <a:pPr marL="0" indent="0" algn="ctr">
                        <a:lnSpc>
                          <a:spcPct val="100000"/>
                        </a:lnSpc>
                        <a:defRPr/>
                      </a:pPr>
                      <a:r>
                        <a:rPr lang="en-US" sz="15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收入确认时间依据</a:t>
                      </a:r>
                      <a:endParaRPr lang="en-US" sz="1100"/>
                    </a:p>
                  </a:txBody>
                  <a:tcPr marL="101600" marR="101600" marT="101600" marB="101600" anchor="t" anchorCtr="0">
                    <a:lnL>
                      <a:noFill/>
                    </a:lnL>
                    <a:lnR>
                      <a:noFill/>
                    </a:lnR>
                    <a:lnT>
                      <a:noFill/>
                    </a:lnT>
                    <a:lnB>
                      <a:noFill/>
                    </a:lnB>
                    <a:solidFill>
                      <a:srgbClr val="BFDBFE">
                        <a:alpha val="100000"/>
                      </a:srgbClr>
                    </a:solidFill>
                  </a:tcPr>
                </a:tc>
                <a:tc>
                  <a:txBody>
                    <a:bodyPr rtlCol="0"/>
                    <a:lstStyle/>
                    <a:p>
                      <a:pPr marL="0" indent="0" algn="ctr">
                        <a:lnSpc>
                          <a:spcPct val="100000"/>
                        </a:lnSpc>
                        <a:defRPr/>
                      </a:pPr>
                      <a:r>
                        <a:rPr lang="en-US" sz="15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收入确认金额口径</a:t>
                      </a:r>
                      <a:endParaRPr lang="en-US" sz="1100"/>
                    </a:p>
                  </a:txBody>
                  <a:tcPr marL="101600" marR="101600" marT="101600" marB="101600" anchor="t" anchorCtr="0">
                    <a:lnL>
                      <a:noFill/>
                    </a:lnL>
                    <a:lnR>
                      <a:noFill/>
                    </a:lnR>
                    <a:lnT>
                      <a:noFill/>
                    </a:lnT>
                    <a:lnB>
                      <a:noFill/>
                    </a:lnB>
                    <a:solidFill>
                      <a:srgbClr val="BFDBFE">
                        <a:alpha val="100000"/>
                      </a:srgbClr>
                    </a:solidFill>
                  </a:tcPr>
                </a:tc>
              </a:tr>
              <a:tr h="825500">
                <a:tc>
                  <a:txBody>
                    <a:bodyPr rtlCol="0"/>
                    <a:lstStyle/>
                    <a:p>
                      <a:pPr marL="0" indent="0" algn="ctr">
                        <a:lnSpc>
                          <a:spcPct val="100000"/>
                        </a:lnSpc>
                        <a:defRPr/>
                      </a:pPr>
                      <a:r>
                        <a:rPr lang="en-US" sz="14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增值税</a:t>
                      </a:r>
                      <a:endParaRPr lang="en-US" sz="1100"/>
                    </a:p>
                  </a:txBody>
                  <a:tcPr marL="101600" marR="101600" marT="101600" marB="101600" anchor="t" anchorCtr="0">
                    <a:lnL>
                      <a:noFill/>
                    </a:lnL>
                    <a:lnR>
                      <a:noFill/>
                    </a:lnR>
                    <a:lnT>
                      <a:noFill/>
                    </a:lnT>
                    <a:lnB w="12700" cap="flat" cmpd="sng" algn="ctr">
                      <a:solidFill>
                        <a:srgbClr val="BFDBFE"/>
                      </a:solidFill>
                      <a:prstDash val="solid"/>
                      <a:round/>
                      <a:headEnd type="none" w="med" len="med"/>
                      <a:tailEnd type="none" w="med" len="med"/>
                    </a:lnB>
                    <a:solidFill>
                      <a:srgbClr val="FFFFFF">
                        <a:alpha val="90000"/>
                      </a:srgbClr>
                    </a:solidFill>
                  </a:tcPr>
                </a:tc>
                <a:tc>
                  <a:txBody>
                    <a:bodyPr rtlCol="0"/>
                    <a:lstStyle/>
                    <a:p>
                      <a:pPr marL="0" indent="0" algn="l">
                        <a:lnSpc>
                          <a:spcPct val="100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以</a:t>
                      </a: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货物报关出口当日</a:t>
                      </a: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为准，依据海关出口报关单电子信息确认。</a:t>
                      </a:r>
                      <a:endParaRPr lang="en-US" sz="1100"/>
                    </a:p>
                  </a:txBody>
                  <a:tcPr marL="190500" marR="101600" marT="101600" marB="101600" anchor="t" anchorCtr="0">
                    <a:lnL>
                      <a:noFill/>
                    </a:lnL>
                    <a:lnR>
                      <a:noFill/>
                    </a:lnR>
                    <a:lnT>
                      <a:noFill/>
                    </a:lnT>
                    <a:lnB w="12700" cap="flat" cmpd="sng" algn="ctr">
                      <a:solidFill>
                        <a:srgbClr val="BFDBFE"/>
                      </a:solidFill>
                      <a:prstDash val="solid"/>
                      <a:round/>
                      <a:headEnd type="none" w="med" len="med"/>
                      <a:tailEnd type="none" w="med" len="med"/>
                    </a:lnB>
                    <a:solidFill>
                      <a:srgbClr val="FFFFFF">
                        <a:alpha val="90000"/>
                      </a:srgbClr>
                    </a:solidFill>
                  </a:tcPr>
                </a:tc>
                <a:tc>
                  <a:txBody>
                    <a:bodyPr rtlCol="0"/>
                    <a:lstStyle/>
                    <a:p>
                      <a:pPr marL="0" indent="0" algn="l">
                        <a:lnSpc>
                          <a:spcPct val="100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按</a:t>
                      </a: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FOB价（离岸价）</a:t>
                      </a: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核算，需剔除境外段运费、保险费及佣金等价外费用。</a:t>
                      </a:r>
                      <a:endParaRPr lang="en-US" sz="1100"/>
                    </a:p>
                  </a:txBody>
                  <a:tcPr marL="190500" marR="101600" marT="101600" marB="101600" anchor="t" anchorCtr="0">
                    <a:lnL>
                      <a:noFill/>
                    </a:lnL>
                    <a:lnR>
                      <a:noFill/>
                    </a:lnR>
                    <a:lnT>
                      <a:noFill/>
                    </a:lnT>
                    <a:lnB w="12700" cap="flat" cmpd="sng" algn="ctr">
                      <a:solidFill>
                        <a:srgbClr val="BFDBFE"/>
                      </a:solidFill>
                      <a:prstDash val="solid"/>
                      <a:round/>
                      <a:headEnd type="none" w="med" len="med"/>
                      <a:tailEnd type="none" w="med" len="med"/>
                    </a:lnB>
                    <a:solidFill>
                      <a:srgbClr val="FFFFFF">
                        <a:alpha val="90000"/>
                      </a:srgbClr>
                    </a:solidFill>
                  </a:tcPr>
                </a:tc>
              </a:tr>
              <a:tr h="825500">
                <a:tc>
                  <a:txBody>
                    <a:bodyPr rtlCol="0"/>
                    <a:lstStyle/>
                    <a:p>
                      <a:pPr marL="0" indent="0" algn="ctr">
                        <a:lnSpc>
                          <a:spcPct val="100000"/>
                        </a:lnSpc>
                        <a:defRPr/>
                      </a:pPr>
                      <a:r>
                        <a:rPr lang="en-US" sz="14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企业所得税</a:t>
                      </a:r>
                      <a:endParaRPr lang="en-US" sz="1100"/>
                    </a:p>
                  </a:txBody>
                  <a:tcPr marL="101600" marR="101600" marT="101600" marB="101600" anchor="t" anchorCtr="0">
                    <a:lnL>
                      <a:noFill/>
                    </a:lnL>
                    <a:lnR>
                      <a:noFill/>
                    </a:lnR>
                    <a:lnT w="12700" cap="flat" cmpd="sng" algn="ctr">
                      <a:solidFill>
                        <a:srgbClr val="BFDBFE"/>
                      </a:solidFill>
                      <a:prstDash val="solid"/>
                      <a:round/>
                      <a:headEnd type="none" w="med" len="med"/>
                      <a:tailEnd type="none" w="med" len="med"/>
                    </a:lnT>
                    <a:lnB>
                      <a:noFill/>
                    </a:lnB>
                    <a:solidFill>
                      <a:srgbClr val="FFFFFF">
                        <a:alpha val="90000"/>
                      </a:srgbClr>
                    </a:solidFill>
                  </a:tcPr>
                </a:tc>
                <a:tc>
                  <a:txBody>
                    <a:bodyPr rtlCol="0"/>
                    <a:lstStyle/>
                    <a:p>
                      <a:pPr marL="0" indent="0" algn="l">
                        <a:lnSpc>
                          <a:spcPct val="100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以</a:t>
                      </a: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平台成交并确认销售</a:t>
                      </a: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为准，依据电商平台订单的实际收款或系统确认信息。</a:t>
                      </a:r>
                      <a:endParaRPr lang="en-US" sz="1100"/>
                    </a:p>
                  </a:txBody>
                  <a:tcPr marL="190500" marR="101600" marT="101600" marB="101600" anchor="t" anchorCtr="0">
                    <a:lnL>
                      <a:noFill/>
                    </a:lnL>
                    <a:lnR>
                      <a:noFill/>
                    </a:lnR>
                    <a:lnT w="12700" cap="flat" cmpd="sng" algn="ctr">
                      <a:solidFill>
                        <a:srgbClr val="BFDBFE"/>
                      </a:solidFill>
                      <a:prstDash val="solid"/>
                      <a:round/>
                      <a:headEnd type="none" w="med" len="med"/>
                      <a:tailEnd type="none" w="med" len="med"/>
                    </a:lnT>
                    <a:lnB>
                      <a:noFill/>
                    </a:lnB>
                    <a:solidFill>
                      <a:srgbClr val="FFFFFF">
                        <a:alpha val="90000"/>
                      </a:srgbClr>
                    </a:solidFill>
                  </a:tcPr>
                </a:tc>
                <a:tc>
                  <a:txBody>
                    <a:bodyPr rtlCol="0"/>
                    <a:lstStyle/>
                    <a:p>
                      <a:pPr marL="0" indent="0" algn="l">
                        <a:lnSpc>
                          <a:spcPct val="100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按</a:t>
                      </a: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平台实际成交价</a:t>
                      </a: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核算，包含向客户收取的运费、服务费等全部价外费用。</a:t>
                      </a:r>
                      <a:endParaRPr lang="en-US" sz="1100"/>
                    </a:p>
                  </a:txBody>
                  <a:tcPr marL="190500" marR="101600" marT="101600" marB="101600" anchor="t" anchorCtr="0">
                    <a:lnL>
                      <a:noFill/>
                    </a:lnL>
                    <a:lnR>
                      <a:noFill/>
                    </a:lnR>
                    <a:lnT w="12700" cap="flat" cmpd="sng" algn="ctr">
                      <a:solidFill>
                        <a:srgbClr val="BFDBFE"/>
                      </a:solidFill>
                      <a:prstDash val="solid"/>
                      <a:round/>
                      <a:headEnd type="none" w="med" len="med"/>
                      <a:tailEnd type="none" w="med" len="med"/>
                    </a:lnT>
                    <a:lnB>
                      <a:noFill/>
                    </a:lnB>
                    <a:solidFill>
                      <a:srgbClr val="FFFFFF">
                        <a:alpha val="90000"/>
                      </a:srgbClr>
                    </a:solidFill>
                  </a:tcPr>
                </a:tc>
              </a:tr>
            </a:tbl>
          </a:graphicData>
        </a:graphic>
      </p:graphicFrame>
      <p:sp>
        <p:nvSpPr>
          <p:cNvPr id="7" name="AutoShape 7"/>
          <p:cNvSpPr/>
          <p:nvPr>
            <p:custDataLst>
              <p:tags r:id="rId1"/>
            </p:custDataLst>
          </p:nvPr>
        </p:nvSpPr>
        <p:spPr>
          <a:xfrm>
            <a:off x="762000" y="5270500"/>
            <a:ext cx="10781665" cy="1270000"/>
          </a:xfrm>
          <a:prstGeom prst="roundRect">
            <a:avLst>
              <a:gd name="adj" fmla="val 0"/>
            </a:avLst>
          </a:prstGeom>
          <a:solidFill>
            <a:srgbClr val="FFFFFF">
              <a:alpha val="95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8" name="Picture 8"/>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5486400"/>
            <a:ext cx="355600" cy="355600"/>
          </a:xfrm>
          <a:prstGeom prst="rect">
            <a:avLst/>
          </a:prstGeom>
        </p:spPr>
      </p:pic>
      <p:sp>
        <p:nvSpPr>
          <p:cNvPr id="9" name="AutoShape 9"/>
          <p:cNvSpPr/>
          <p:nvPr>
            <p:custDataLst>
              <p:tags r:id="rId5"/>
            </p:custDataLst>
          </p:nvPr>
        </p:nvSpPr>
        <p:spPr>
          <a:xfrm>
            <a:off x="1524000" y="5461000"/>
            <a:ext cx="4318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策略：建立跨境业务专属台账</a:t>
            </a:r>
            <a:endParaRPr lang="en-US" sz="1100"/>
          </a:p>
        </p:txBody>
      </p:sp>
      <p:sp>
        <p:nvSpPr>
          <p:cNvPr id="10" name="AutoShape 10"/>
          <p:cNvSpPr/>
          <p:nvPr>
            <p:custDataLst>
              <p:tags r:id="rId6"/>
            </p:custDataLst>
          </p:nvPr>
        </p:nvSpPr>
        <p:spPr>
          <a:xfrm>
            <a:off x="1524000" y="5842000"/>
            <a:ext cx="950087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按月分单归集报关单与平台订单，清晰勾稽“报关FOB价”与“平台成交价”，形成可追溯的财务与税务数据链条。</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F6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风险点二：备案单证——出口退税的“生命线”</a:t>
            </a:r>
            <a:endParaRPr lang="en-US" sz="1100"/>
          </a:p>
        </p:txBody>
      </p:sp>
      <p:pic>
        <p:nvPicPr>
          <p:cNvPr id="4" name="Picture 4"/>
          <p:cNvPicPr>
            <a:picLocks noChangeAspect="1"/>
          </p:cNvPicPr>
          <p:nvPr/>
        </p:nvPicPr>
        <p:blipFill>
          <a:blip r:embed="rId1"/>
          <a:srcRect/>
          <a:stretch>
            <a:fillRect/>
          </a:stretch>
        </p:blipFill>
        <p:spPr>
          <a:xfrm>
            <a:off x="762000" y="1905000"/>
            <a:ext cx="3048000" cy="3048000"/>
          </a:xfrm>
          <a:prstGeom prst="roundRect">
            <a:avLst>
              <a:gd name="adj" fmla="val 5000"/>
            </a:avLst>
          </a:prstGeom>
          <a:noFill/>
          <a:ln w="25400" cap="flat" cmpd="sng">
            <a:solidFill>
              <a:srgbClr val="93C5FD">
                <a:alpha val="100000"/>
              </a:srgbClr>
            </a:solidFill>
            <a:prstDash val="solid"/>
            <a:round/>
          </a:ln>
        </p:spPr>
      </p:pic>
      <p:sp>
        <p:nvSpPr>
          <p:cNvPr id="5" name="AutoShape 5"/>
          <p:cNvSpPr/>
          <p:nvPr/>
        </p:nvSpPr>
        <p:spPr>
          <a:xfrm>
            <a:off x="762000" y="5143500"/>
            <a:ext cx="3048000" cy="9525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3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“单证是业务真实性的法定证据。建立专人负责、及时归档、长期保存的管理制度，是企业防范税务风险的第一道防线。”</a:t>
            </a:r>
            <a:endParaRPr lang="en-US" sz="1100"/>
          </a:p>
        </p:txBody>
      </p:sp>
      <p:sp>
        <p:nvSpPr>
          <p:cNvPr id="6" name="AutoShape 6"/>
          <p:cNvSpPr/>
          <p:nvPr/>
        </p:nvSpPr>
        <p:spPr>
          <a:xfrm>
            <a:off x="4191000" y="1905000"/>
            <a:ext cx="7366000" cy="1143000"/>
          </a:xfrm>
          <a:prstGeom prst="roundRect">
            <a:avLst>
              <a:gd name="adj" fmla="val 0"/>
            </a:avLst>
          </a:prstGeom>
          <a:solidFill>
            <a:srgbClr val="DBEAFE">
              <a:alpha val="7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7" name="AutoShape 7"/>
          <p:cNvSpPr/>
          <p:nvPr/>
        </p:nvSpPr>
        <p:spPr>
          <a:xfrm>
            <a:off x="4381500" y="2032000"/>
            <a:ext cx="698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核心逻辑：真实性是退税的基石</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备案单证是证明出口业务真实性、货物流向的关键法律凭证。税务机关在审核退税申请时，单证的完整性和合规性是首要审核标准。任何单证缺失、信息不符或虚假伪造，都将直接阻断退税流程。</a:t>
            </a:r>
            <a:endParaRPr lang="en-US" sz="1100"/>
          </a:p>
        </p:txBody>
      </p:sp>
      <p:sp>
        <p:nvSpPr>
          <p:cNvPr id="8" name="AutoShape 8"/>
          <p:cNvSpPr/>
          <p:nvPr/>
        </p:nvSpPr>
        <p:spPr>
          <a:xfrm>
            <a:off x="4191000" y="3238500"/>
            <a:ext cx="736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三大核心备案单证清单</a:t>
            </a:r>
            <a:endParaRPr lang="en-US" sz="1100"/>
          </a:p>
        </p:txBody>
      </p:sp>
      <p:sp>
        <p:nvSpPr>
          <p:cNvPr id="9" name="AutoShape 9"/>
          <p:cNvSpPr/>
          <p:nvPr/>
        </p:nvSpPr>
        <p:spPr>
          <a:xfrm>
            <a:off x="4191000" y="3683000"/>
            <a:ext cx="2362200" cy="1079500"/>
          </a:xfrm>
          <a:prstGeom prst="roundRect">
            <a:avLst>
              <a:gd name="adj" fmla="val 0"/>
            </a:avLst>
          </a:prstGeom>
          <a:solidFill>
            <a:srgbClr val="F8FAFC">
              <a:alpha val="100000"/>
            </a:srgbClr>
          </a:solidFill>
          <a:ln w="12700" cap="flat" cmpd="sng">
            <a:solidFill>
              <a:srgbClr val="D1D5DB">
                <a:alpha val="100000"/>
              </a:srgbClr>
            </a:solidFill>
            <a:prstDash val="solid"/>
            <a:round/>
          </a:ln>
        </p:spPr>
        <p:txBody>
          <a:bodyPr vert="horz" wrap="square" lIns="0" tIns="0" rIns="0" bIns="0" rtlCol="0" anchor="ctr" anchorCtr="0"/>
          <a:lstStyle/>
          <a:p>
            <a:pPr algn="ctr">
              <a:defRPr/>
            </a:pPr>
          </a:p>
        </p:txBody>
      </p:sp>
      <p:sp>
        <p:nvSpPr>
          <p:cNvPr id="10" name="AutoShape 10"/>
          <p:cNvSpPr/>
          <p:nvPr/>
        </p:nvSpPr>
        <p:spPr>
          <a:xfrm>
            <a:off x="4292600" y="3810000"/>
            <a:ext cx="215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01 购销合同类</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出口销售合同、采购合同，以及体现业务实质的补充协议、订单确认书等。</a:t>
            </a:r>
            <a:endParaRPr lang="en-US" sz="1100"/>
          </a:p>
        </p:txBody>
      </p:sp>
      <p:sp>
        <p:nvSpPr>
          <p:cNvPr id="11" name="AutoShape 11"/>
          <p:cNvSpPr/>
          <p:nvPr/>
        </p:nvSpPr>
        <p:spPr>
          <a:xfrm>
            <a:off x="6692900" y="3683000"/>
            <a:ext cx="2362200" cy="1079500"/>
          </a:xfrm>
          <a:prstGeom prst="roundRect">
            <a:avLst>
              <a:gd name="adj" fmla="val 0"/>
            </a:avLst>
          </a:prstGeom>
          <a:solidFill>
            <a:srgbClr val="F8FAFC">
              <a:alpha val="100000"/>
            </a:srgbClr>
          </a:solidFill>
          <a:ln w="12700" cap="flat" cmpd="sng">
            <a:solidFill>
              <a:srgbClr val="D1D5DB">
                <a:alpha val="100000"/>
              </a:srgbClr>
            </a:solidFill>
            <a:prstDash val="solid"/>
            <a:round/>
          </a:ln>
        </p:spPr>
        <p:txBody>
          <a:bodyPr vert="horz" wrap="square" lIns="0" tIns="0" rIns="0" bIns="0" rtlCol="0" anchor="ctr" anchorCtr="0"/>
          <a:lstStyle/>
          <a:p>
            <a:pPr algn="ctr">
              <a:defRPr/>
            </a:pPr>
          </a:p>
        </p:txBody>
      </p:sp>
      <p:sp>
        <p:nvSpPr>
          <p:cNvPr id="12" name="AutoShape 12"/>
          <p:cNvSpPr/>
          <p:nvPr/>
        </p:nvSpPr>
        <p:spPr>
          <a:xfrm>
            <a:off x="6794500" y="3810000"/>
            <a:ext cx="215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02 物流运输类</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海运提单、航空运单、铁路运单等物流单据，以及货运代理费发票。</a:t>
            </a:r>
            <a:endParaRPr lang="en-US" sz="1100"/>
          </a:p>
        </p:txBody>
      </p:sp>
      <p:sp>
        <p:nvSpPr>
          <p:cNvPr id="13" name="AutoShape 13"/>
          <p:cNvSpPr/>
          <p:nvPr/>
        </p:nvSpPr>
        <p:spPr>
          <a:xfrm>
            <a:off x="9194800" y="3683000"/>
            <a:ext cx="2362200" cy="1079500"/>
          </a:xfrm>
          <a:prstGeom prst="roundRect">
            <a:avLst>
              <a:gd name="adj" fmla="val 0"/>
            </a:avLst>
          </a:prstGeom>
          <a:solidFill>
            <a:srgbClr val="F8FAFC">
              <a:alpha val="100000"/>
            </a:srgbClr>
          </a:solidFill>
          <a:ln w="12700" cap="flat" cmpd="sng">
            <a:solidFill>
              <a:srgbClr val="D1D5DB">
                <a:alpha val="100000"/>
              </a:srgbClr>
            </a:solidFill>
            <a:prstDash val="solid"/>
            <a:round/>
          </a:ln>
        </p:spPr>
        <p:txBody>
          <a:bodyPr vert="horz" wrap="square" lIns="0" tIns="0" rIns="0" bIns="0" rtlCol="0" anchor="ctr" anchorCtr="0"/>
          <a:lstStyle/>
          <a:p>
            <a:pPr algn="ctr">
              <a:defRPr/>
            </a:pPr>
          </a:p>
        </p:txBody>
      </p:sp>
      <p:sp>
        <p:nvSpPr>
          <p:cNvPr id="14" name="AutoShape 14"/>
          <p:cNvSpPr/>
          <p:nvPr/>
        </p:nvSpPr>
        <p:spPr>
          <a:xfrm>
            <a:off x="9296400" y="3810000"/>
            <a:ext cx="215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03 通关申报类</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代理报关委托书、出口货物报关单、以及报关服务费发票等凭证。</a:t>
            </a:r>
            <a:endParaRPr lang="en-US" sz="1100"/>
          </a:p>
        </p:txBody>
      </p:sp>
      <p:sp>
        <p:nvSpPr>
          <p:cNvPr id="15" name="AutoShape 15"/>
          <p:cNvSpPr/>
          <p:nvPr/>
        </p:nvSpPr>
        <p:spPr>
          <a:xfrm>
            <a:off x="4191000" y="4889500"/>
            <a:ext cx="736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违规后果：直接的经济与法律责任</a:t>
            </a:r>
            <a:endParaRPr lang="en-US" sz="1100"/>
          </a:p>
        </p:txBody>
      </p:sp>
      <p:sp>
        <p:nvSpPr>
          <p:cNvPr id="16" name="AutoShape 16"/>
          <p:cNvSpPr/>
          <p:nvPr/>
        </p:nvSpPr>
        <p:spPr>
          <a:xfrm>
            <a:off x="4191000" y="5334000"/>
            <a:ext cx="3619500" cy="1016000"/>
          </a:xfrm>
          <a:prstGeom prst="roundRect">
            <a:avLst>
              <a:gd name="adj" fmla="val 0"/>
            </a:avLst>
          </a:prstGeom>
          <a:solidFill>
            <a:srgbClr val="FEF2F2">
              <a:alpha val="90000"/>
            </a:srgbClr>
          </a:solidFill>
          <a:ln w="12700" cap="flat" cmpd="sng">
            <a:solidFill>
              <a:srgbClr val="FCA5A5">
                <a:alpha val="100000"/>
              </a:srgbClr>
            </a:solidFill>
            <a:prstDash val="solid"/>
            <a:round/>
          </a:ln>
        </p:spPr>
        <p:txBody>
          <a:bodyPr vert="horz" wrap="square" lIns="0" tIns="0" rIns="0" bIns="0" rtlCol="0" anchor="ctr" anchorCtr="0"/>
          <a:lstStyle/>
          <a:p>
            <a:pPr algn="ctr">
              <a:defRPr/>
            </a:pPr>
          </a:p>
        </p:txBody>
      </p:sp>
      <p:sp>
        <p:nvSpPr>
          <p:cNvPr id="17" name="AutoShape 17"/>
          <p:cNvSpPr/>
          <p:nvPr/>
        </p:nvSpPr>
        <p:spPr>
          <a:xfrm>
            <a:off x="4292600" y="5435600"/>
            <a:ext cx="342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未按规定备案 → 适用免税政策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不得申报退（免）税，已申报的进项税额不得抵扣，需作转出处理，增加企业税负成本。</a:t>
            </a:r>
            <a:endParaRPr lang="en-US" sz="1100"/>
          </a:p>
        </p:txBody>
      </p:sp>
      <p:sp>
        <p:nvSpPr>
          <p:cNvPr id="18" name="AutoShape 18"/>
          <p:cNvSpPr/>
          <p:nvPr/>
        </p:nvSpPr>
        <p:spPr>
          <a:xfrm>
            <a:off x="7937500" y="5334000"/>
            <a:ext cx="3619500" cy="1016000"/>
          </a:xfrm>
          <a:prstGeom prst="roundRect">
            <a:avLst>
              <a:gd name="adj" fmla="val 0"/>
            </a:avLst>
          </a:prstGeom>
          <a:solidFill>
            <a:srgbClr val="FFF7ED">
              <a:alpha val="90000"/>
            </a:srgbClr>
          </a:solidFill>
          <a:ln w="12700" cap="flat" cmpd="sng">
            <a:solidFill>
              <a:srgbClr val="FDBA74">
                <a:alpha val="100000"/>
              </a:srgbClr>
            </a:solidFill>
            <a:prstDash val="solid"/>
            <a:round/>
          </a:ln>
        </p:spPr>
        <p:txBody>
          <a:bodyPr vert="horz" wrap="square" lIns="0" tIns="0" rIns="0" bIns="0" rtlCol="0" anchor="ctr" anchorCtr="0"/>
          <a:lstStyle/>
          <a:p>
            <a:pPr algn="ctr">
              <a:defRPr/>
            </a:pPr>
          </a:p>
        </p:txBody>
      </p:sp>
      <p:sp>
        <p:nvSpPr>
          <p:cNvPr id="19" name="AutoShape 19"/>
          <p:cNvSpPr/>
          <p:nvPr/>
        </p:nvSpPr>
        <p:spPr>
          <a:xfrm>
            <a:off x="8039100" y="5435600"/>
            <a:ext cx="342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单证虚假/伪造 → 全额征税+处罚</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9A3412"/>
                </a:solidFill>
                <a:latin typeface="Noto Sans SC" panose="020B0200000000000000" charset="-122"/>
                <a:ea typeface="Noto Sans SC" panose="020B0200000000000000" charset="-122"/>
                <a:cs typeface="Noto Sans SC" panose="020B0200000000000000" charset="-122"/>
                <a:sym typeface="Noto Sans SC" panose="020B0200000000000000" charset="-122"/>
              </a:rPr>
              <a:t>追缴已退税款，按内销全额补缴增值税；面临0.5倍至5倍罚款，涉嫌犯罪将移送司法机关。</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cap="flat" cmpd="sng">
            <a:solidFill>
              <a:srgbClr val="E6CFCF">
                <a:alpha val="85000"/>
              </a:srgbClr>
            </a:solid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023047"/>
                </a:solidFill>
                <a:latin typeface="Noto Sans SC" panose="020B0200000000000000" charset="-122"/>
                <a:ea typeface="Noto Sans SC" panose="020B0200000000000000" charset="-122"/>
                <a:cs typeface="Noto Sans SC" panose="020B0200000000000000" charset="-122"/>
                <a:sym typeface="Noto Sans SC" panose="020B0200000000000000" charset="-122"/>
              </a:rPr>
              <a:t>风险点三：9810预退税——“先上车”勿忘“后买票”</a:t>
            </a:r>
            <a:endParaRPr lang="en-US" sz="1100"/>
          </a:p>
        </p:txBody>
      </p:sp>
      <p:sp>
        <p:nvSpPr>
          <p:cNvPr id="4" name="AutoShape 4"/>
          <p:cNvSpPr/>
          <p:nvPr/>
        </p:nvSpPr>
        <p:spPr>
          <a:xfrm>
            <a:off x="762000" y="1778000"/>
            <a:ext cx="5207000" cy="1841500"/>
          </a:xfrm>
          <a:prstGeom prst="roundRect">
            <a:avLst>
              <a:gd name="adj" fmla="val 0"/>
            </a:avLst>
          </a:prstGeom>
          <a:solidFill>
            <a:srgbClr val="F0F9FF">
              <a:alpha val="95000"/>
            </a:srgbClr>
          </a:solidFill>
          <a:ln w="12700" cap="flat" cmpd="sng">
            <a:solidFill>
              <a:srgbClr val="7DD3FC">
                <a:alpha val="80000"/>
              </a:srgbClr>
            </a:solidFill>
            <a:prstDash val="solid"/>
            <a:round/>
          </a:ln>
        </p:spPr>
        <p:txBody>
          <a:bodyPr vert="horz" wrap="square" lIns="0" tIns="0" rIns="0" bIns="0" rtlCol="0" anchor="ctr" anchorCtr="0"/>
          <a:lstStyle/>
          <a:p>
            <a:pPr algn="ctr">
              <a:defRPr/>
            </a:pPr>
          </a:p>
        </p:txBody>
      </p:sp>
      <p:sp>
        <p:nvSpPr>
          <p:cNvPr id="5" name="AutoShape 5"/>
          <p:cNvSpPr/>
          <p:nvPr/>
        </p:nvSpPr>
        <p:spPr>
          <a:xfrm>
            <a:off x="952500" y="196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369A1"/>
                </a:solidFill>
                <a:latin typeface="Noto Sans SC" panose="020B0200000000000000" charset="-122"/>
                <a:ea typeface="Noto Sans SC" panose="020B0200000000000000" charset="-122"/>
                <a:cs typeface="Noto Sans SC" panose="020B0200000000000000" charset="-122"/>
                <a:sym typeface="Noto Sans SC" panose="020B0200000000000000" charset="-122"/>
              </a:rPr>
              <a:t>01 风险核心：便利背后的合规盲区</a:t>
            </a:r>
            <a:endParaRPr lang="en-US" sz="1100"/>
          </a:p>
        </p:txBody>
      </p:sp>
      <p:sp>
        <p:nvSpPr>
          <p:cNvPr id="6" name="AutoShape 6"/>
          <p:cNvSpPr/>
          <p:nvPr/>
        </p:nvSpPr>
        <p:spPr>
          <a:xfrm>
            <a:off x="952500" y="2413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企业往往聚焦于离境预退税带来的资金回笼便利，却极易忽视</a:t>
            </a: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后续的核销申报义务</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。这种“先享受政策、后忽视合规”的操作，形成了典型的税务管理盲区，为后续的税务核查与处罚埋下隐患。</a:t>
            </a:r>
            <a:endParaRPr lang="en-US" sz="1100"/>
          </a:p>
        </p:txBody>
      </p:sp>
      <p:sp>
        <p:nvSpPr>
          <p:cNvPr id="7" name="AutoShape 7"/>
          <p:cNvSpPr/>
          <p:nvPr/>
        </p:nvSpPr>
        <p:spPr>
          <a:xfrm>
            <a:off x="6223000" y="1778000"/>
            <a:ext cx="5207000" cy="1841500"/>
          </a:xfrm>
          <a:prstGeom prst="roundRect">
            <a:avLst>
              <a:gd name="adj" fmla="val 0"/>
            </a:avLst>
          </a:prstGeom>
          <a:solidFill>
            <a:srgbClr val="F0F9FF">
              <a:alpha val="95000"/>
            </a:srgbClr>
          </a:solidFill>
          <a:ln w="12700" cap="flat" cmpd="sng">
            <a:solidFill>
              <a:srgbClr val="7DD3FC">
                <a:alpha val="80000"/>
              </a:srgbClr>
            </a:solidFill>
            <a:prstDash val="solid"/>
            <a:round/>
          </a:ln>
        </p:spPr>
        <p:txBody>
          <a:bodyPr vert="horz" wrap="square" lIns="0" tIns="0" rIns="0" bIns="0" rtlCol="0" anchor="ctr" anchorCtr="0"/>
          <a:lstStyle/>
          <a:p>
            <a:pPr algn="ctr">
              <a:defRPr/>
            </a:pPr>
          </a:p>
        </p:txBody>
      </p:sp>
      <p:sp>
        <p:nvSpPr>
          <p:cNvPr id="8" name="AutoShape 8"/>
          <p:cNvSpPr/>
          <p:nvPr/>
        </p:nvSpPr>
        <p:spPr>
          <a:xfrm>
            <a:off x="6413500" y="196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369A1"/>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政策红线：严格的核算时限</a:t>
            </a:r>
            <a:endParaRPr lang="en-US" sz="1100"/>
          </a:p>
        </p:txBody>
      </p:sp>
      <p:sp>
        <p:nvSpPr>
          <p:cNvPr id="9" name="AutoShape 9"/>
          <p:cNvSpPr/>
          <p:nvPr/>
        </p:nvSpPr>
        <p:spPr>
          <a:xfrm>
            <a:off x="6413500" y="2413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已申报预退税的企业，必须在</a:t>
            </a:r>
            <a:r>
              <a:rPr lang="en-US" sz="14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核算期截止日</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（即预退税办结的次月1日至次年4月30日）前，完成出口预退税的正式核算申报。这是税务机关明确的硬性合规要求，无协商缓冲空间。</a:t>
            </a:r>
            <a:endParaRPr lang="en-US" sz="1100"/>
          </a:p>
        </p:txBody>
      </p:sp>
      <p:sp>
        <p:nvSpPr>
          <p:cNvPr id="10" name="AutoShape 10"/>
          <p:cNvSpPr/>
          <p:nvPr/>
        </p:nvSpPr>
        <p:spPr>
          <a:xfrm>
            <a:off x="762000" y="4000500"/>
            <a:ext cx="5207000" cy="2222500"/>
          </a:xfrm>
          <a:prstGeom prst="roundRect">
            <a:avLst>
              <a:gd name="adj" fmla="val 0"/>
            </a:avLst>
          </a:prstGeom>
          <a:solidFill>
            <a:srgbClr val="F0F9FF">
              <a:alpha val="95000"/>
            </a:srgbClr>
          </a:solidFill>
          <a:ln w="12700" cap="flat" cmpd="sng">
            <a:solidFill>
              <a:srgbClr val="7DD3FC">
                <a:alpha val="80000"/>
              </a:srgbClr>
            </a:solidFill>
            <a:prstDash val="solid"/>
            <a:round/>
          </a:ln>
        </p:spPr>
        <p:txBody>
          <a:bodyPr vert="horz" wrap="square" lIns="0" tIns="0" rIns="0" bIns="0" rtlCol="0" anchor="ctr" anchorCtr="0"/>
          <a:lstStyle/>
          <a:p>
            <a:pPr algn="ctr">
              <a:defRPr/>
            </a:pPr>
          </a:p>
        </p:txBody>
      </p:sp>
      <p:sp>
        <p:nvSpPr>
          <p:cNvPr id="11" name="AutoShape 11"/>
          <p:cNvSpPr/>
          <p:nvPr/>
        </p:nvSpPr>
        <p:spPr>
          <a:xfrm>
            <a:off x="952500" y="4191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369A1"/>
                </a:solidFill>
                <a:latin typeface="Noto Sans SC" panose="020B0200000000000000" charset="-122"/>
                <a:ea typeface="Noto Sans SC" panose="020B0200000000000000" charset="-122"/>
                <a:cs typeface="Noto Sans SC" panose="020B0200000000000000" charset="-122"/>
                <a:sym typeface="Noto Sans SC" panose="020B0200000000000000" charset="-122"/>
              </a:rPr>
              <a:t>03 违规后果：税款追回与红利丧失</a:t>
            </a:r>
            <a:endParaRPr lang="en-US" sz="1100"/>
          </a:p>
        </p:txBody>
      </p:sp>
      <p:sp>
        <p:nvSpPr>
          <p:cNvPr id="12" name="AutoShape 12"/>
          <p:cNvSpPr/>
          <p:nvPr/>
        </p:nvSpPr>
        <p:spPr>
          <a:xfrm>
            <a:off x="952500" y="46355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税款追回：</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税务机关将依法全额追回已办理的预退税款，企业需补缴资金，造成现金流被动收紧。</a:t>
            </a:r>
            <a:b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红利失效：</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货物实际销售后，仅能按常规出口退税流程申报，彻底失去“资金提前回笼”的政策优势，增加企业资金占用成本。</a:t>
            </a:r>
            <a:endParaRPr lang="en-US" sz="1100"/>
          </a:p>
        </p:txBody>
      </p:sp>
      <p:sp>
        <p:nvSpPr>
          <p:cNvPr id="13" name="AutoShape 13"/>
          <p:cNvSpPr/>
          <p:nvPr/>
        </p:nvSpPr>
        <p:spPr>
          <a:xfrm>
            <a:off x="6223000" y="4000500"/>
            <a:ext cx="5207000" cy="2222500"/>
          </a:xfrm>
          <a:prstGeom prst="roundRect">
            <a:avLst>
              <a:gd name="adj" fmla="val 0"/>
            </a:avLst>
          </a:prstGeom>
          <a:solidFill>
            <a:srgbClr val="F0F9FF">
              <a:alpha val="95000"/>
            </a:srgbClr>
          </a:solidFill>
          <a:ln w="12700" cap="flat" cmpd="sng">
            <a:solidFill>
              <a:srgbClr val="7DD3FC">
                <a:alpha val="80000"/>
              </a:srgbClr>
            </a:solidFill>
            <a:prstDash val="solid"/>
            <a:round/>
          </a:ln>
        </p:spPr>
        <p:txBody>
          <a:bodyPr vert="horz" wrap="square" lIns="0" tIns="0" rIns="0" bIns="0" rtlCol="0" anchor="ctr" anchorCtr="0"/>
          <a:lstStyle/>
          <a:p>
            <a:pPr algn="ctr">
              <a:defRPr/>
            </a:pPr>
          </a:p>
        </p:txBody>
      </p:sp>
      <p:sp>
        <p:nvSpPr>
          <p:cNvPr id="14" name="AutoShape 14"/>
          <p:cNvSpPr/>
          <p:nvPr/>
        </p:nvSpPr>
        <p:spPr>
          <a:xfrm>
            <a:off x="6413500" y="4191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369A1"/>
                </a:solidFill>
                <a:latin typeface="Noto Sans SC" panose="020B0200000000000000" charset="-122"/>
                <a:ea typeface="Noto Sans SC" panose="020B0200000000000000" charset="-122"/>
                <a:cs typeface="Noto Sans SC" panose="020B0200000000000000" charset="-122"/>
                <a:sym typeface="Noto Sans SC" panose="020B0200000000000000" charset="-122"/>
              </a:rPr>
              <a:t>04 破局之道：台账与预警双管齐下</a:t>
            </a:r>
            <a:endParaRPr lang="en-US" sz="1100"/>
          </a:p>
        </p:txBody>
      </p:sp>
      <p:sp>
        <p:nvSpPr>
          <p:cNvPr id="15" name="AutoShape 15"/>
          <p:cNvSpPr/>
          <p:nvPr/>
        </p:nvSpPr>
        <p:spPr>
          <a:xfrm>
            <a:off x="6413500" y="46355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建立核销台账：</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逐笔登记预退税申报时间、金额及对应货物的实际销售进度，实现全流程数据可追溯。</a:t>
            </a:r>
            <a:b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设置刚性提醒：</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在财务系统中标记次年4月30日为关键截止点，提前1-2个月启动核销准备，确保按期完成申报。</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92000"/>
            </a:srgbClr>
          </a:solidFill>
          <a:ln cap="flat" cmpd="sng">
            <a:solidFill>
              <a:srgbClr val="E6CFCF">
                <a:alpha val="92000"/>
              </a:srgbClr>
            </a:solid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风险点四：收汇风险</a:t>
            </a:r>
            <a:endParaRPr lang="en-US" sz="1100"/>
          </a:p>
        </p:txBody>
      </p:sp>
      <p:sp>
        <p:nvSpPr>
          <p:cNvPr id="4" name="AutoShape 4"/>
          <p:cNvSpPr/>
          <p:nvPr>
            <p:custDataLst>
              <p:tags r:id="rId1"/>
            </p:custDataLst>
          </p:nvPr>
        </p:nvSpPr>
        <p:spPr>
          <a:xfrm>
            <a:off x="762000" y="1778000"/>
            <a:ext cx="10408920" cy="146050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1968500"/>
            <a:ext cx="355600" cy="355600"/>
          </a:xfrm>
          <a:prstGeom prst="rect">
            <a:avLst/>
          </a:prstGeom>
        </p:spPr>
      </p:pic>
      <p:sp>
        <p:nvSpPr>
          <p:cNvPr id="6" name="AutoShape 6"/>
          <p:cNvSpPr/>
          <p:nvPr>
            <p:custDataLst>
              <p:tags r:id="rId5"/>
            </p:custDataLst>
          </p:nvPr>
        </p:nvSpPr>
        <p:spPr>
          <a:xfrm>
            <a:off x="1524000" y="1968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政策红线：严格的收汇时限</a:t>
            </a:r>
            <a:endParaRPr lang="en-US" sz="1100"/>
          </a:p>
        </p:txBody>
      </p:sp>
      <p:sp>
        <p:nvSpPr>
          <p:cNvPr id="7" name="AutoShape 7"/>
          <p:cNvSpPr/>
          <p:nvPr>
            <p:custDataLst>
              <p:tags r:id="rId6"/>
            </p:custDataLst>
          </p:nvPr>
        </p:nvSpPr>
        <p:spPr>
          <a:xfrm>
            <a:off x="1016000" y="2413000"/>
            <a:ext cx="983551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出口企业申报退（免）税后，必须在</a:t>
            </a:r>
            <a:r>
              <a:rPr lang="en-US" sz="14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次年4月30日前</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完成收汇。这是税务监管的核心时间节点，一旦逾期且无合规理由，将直接触发税务风险核查机制。</a:t>
            </a:r>
            <a:endParaRPr lang="en-US" sz="1100"/>
          </a:p>
        </p:txBody>
      </p:sp>
      <p:sp>
        <p:nvSpPr>
          <p:cNvPr id="8" name="AutoShape 8"/>
          <p:cNvSpPr/>
          <p:nvPr>
            <p:custDataLst>
              <p:tags r:id="rId7"/>
            </p:custDataLst>
          </p:nvPr>
        </p:nvSpPr>
        <p:spPr>
          <a:xfrm>
            <a:off x="762000" y="3429000"/>
            <a:ext cx="10408920" cy="146050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000" y="3619500"/>
            <a:ext cx="355600" cy="355600"/>
          </a:xfrm>
          <a:prstGeom prst="rect">
            <a:avLst/>
          </a:prstGeom>
        </p:spPr>
      </p:pic>
      <p:sp>
        <p:nvSpPr>
          <p:cNvPr id="10" name="AutoShape 10"/>
          <p:cNvSpPr/>
          <p:nvPr>
            <p:custDataLst>
              <p:tags r:id="rId11"/>
            </p:custDataLst>
          </p:nvPr>
        </p:nvSpPr>
        <p:spPr>
          <a:xfrm>
            <a:off x="1524000" y="3619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02 违规后果：双重成本叠加损失</a:t>
            </a:r>
            <a:endParaRPr lang="en-US" sz="1100"/>
          </a:p>
        </p:txBody>
      </p:sp>
      <p:sp>
        <p:nvSpPr>
          <p:cNvPr id="11" name="AutoShape 11"/>
          <p:cNvSpPr/>
          <p:nvPr>
            <p:custDataLst>
              <p:tags r:id="rId12"/>
            </p:custDataLst>
          </p:nvPr>
        </p:nvSpPr>
        <p:spPr>
          <a:xfrm>
            <a:off x="1016000" y="4064000"/>
            <a:ext cx="997648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若未按时收汇且不符合视同收汇情形，企业需全额</a:t>
            </a:r>
            <a:r>
              <a:rPr lang="en-US" sz="1400" b="1" i="0" u="none" strike="noStrike">
                <a:solidFill>
                  <a:srgbClr val="DC2626"/>
                </a:solidFill>
                <a:latin typeface="Noto Sans SC" panose="020B0200000000000000" charset="-122"/>
                <a:ea typeface="Noto Sans SC" panose="020B0200000000000000" charset="-122"/>
                <a:cs typeface="Noto Sans SC" panose="020B0200000000000000" charset="-122"/>
                <a:sym typeface="Noto Sans SC" panose="020B0200000000000000" charset="-122"/>
              </a:rPr>
              <a:t>补缴已退税款</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12" name="AutoShape 12"/>
          <p:cNvSpPr/>
          <p:nvPr>
            <p:custDataLst>
              <p:tags r:id="rId13"/>
            </p:custDataLst>
          </p:nvPr>
        </p:nvSpPr>
        <p:spPr>
          <a:xfrm>
            <a:off x="762000" y="5080000"/>
            <a:ext cx="10409555" cy="146050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13" name="Picture 13"/>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16000" y="5270500"/>
            <a:ext cx="355600" cy="355600"/>
          </a:xfrm>
          <a:prstGeom prst="rect">
            <a:avLst/>
          </a:prstGeom>
        </p:spPr>
      </p:pic>
      <p:sp>
        <p:nvSpPr>
          <p:cNvPr id="14" name="AutoShape 14"/>
          <p:cNvSpPr/>
          <p:nvPr>
            <p:custDataLst>
              <p:tags r:id="rId17"/>
            </p:custDataLst>
          </p:nvPr>
        </p:nvSpPr>
        <p:spPr>
          <a:xfrm>
            <a:off x="1524000" y="5270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03 应对策略：凭证闭环与动态监控</a:t>
            </a:r>
            <a:endParaRPr lang="en-US" sz="1100"/>
          </a:p>
        </p:txBody>
      </p:sp>
      <p:sp>
        <p:nvSpPr>
          <p:cNvPr id="15" name="AutoShape 15"/>
          <p:cNvSpPr/>
          <p:nvPr>
            <p:custDataLst>
              <p:tags r:id="rId18"/>
            </p:custDataLst>
          </p:nvPr>
        </p:nvSpPr>
        <p:spPr>
          <a:xfrm>
            <a:off x="1016000" y="5715000"/>
            <a:ext cx="983551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建立收汇台账实时跟踪；第三方支付收汇需留存</a:t>
            </a:r>
            <a:r>
              <a:rPr lang="en-US" sz="14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完整资金链路凭证</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（含支付指令、平台流水、结汇回单），形成“资金最终回流至企业账户”的完整证据链。</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92000"/>
            </a:srgbClr>
          </a:solidFill>
          <a:ln cap="flat" cmpd="sng">
            <a:solidFill>
              <a:srgbClr val="E6CFCF">
                <a:alpha val="92000"/>
              </a:srgbClr>
            </a:solid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风险点</a:t>
            </a:r>
            <a:r>
              <a:rPr lang="zh-CN" altLang="en-US" sz="32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五</a:t>
            </a:r>
            <a:r>
              <a:rPr lang="en-US" sz="32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zh-CN" altLang="en-US" sz="32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购进业务未取得发票</a:t>
            </a:r>
            <a:endParaRPr lang="zh-CN" altLang="en-US" sz="32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custDataLst>
              <p:tags r:id="rId1"/>
            </p:custDataLst>
          </p:nvPr>
        </p:nvSpPr>
        <p:spPr>
          <a:xfrm>
            <a:off x="762000" y="1778000"/>
            <a:ext cx="10633075" cy="1036955"/>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1804035"/>
            <a:ext cx="355600" cy="355600"/>
          </a:xfrm>
          <a:prstGeom prst="rect">
            <a:avLst/>
          </a:prstGeom>
        </p:spPr>
      </p:pic>
      <p:sp>
        <p:nvSpPr>
          <p:cNvPr id="6" name="AutoShape 6"/>
          <p:cNvSpPr/>
          <p:nvPr>
            <p:custDataLst>
              <p:tags r:id="rId5"/>
            </p:custDataLst>
          </p:nvPr>
        </p:nvSpPr>
        <p:spPr>
          <a:xfrm>
            <a:off x="1524000" y="1804035"/>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01 </a:t>
            </a:r>
            <a:r>
              <a:rPr lang="zh-CN" alt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购进业应取得发票</a:t>
            </a:r>
            <a:r>
              <a:rPr 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7" name="AutoShape 7"/>
          <p:cNvSpPr/>
          <p:nvPr>
            <p:custDataLst>
              <p:tags r:id="rId6"/>
            </p:custDataLst>
          </p:nvPr>
        </p:nvSpPr>
        <p:spPr>
          <a:xfrm>
            <a:off x="1016000" y="2127250"/>
            <a:ext cx="952055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购进货物或服务应及时取得发票，与境外企业发生的业务应及时取得形式发票或具有发票性质的收款凭证、相关税费缴纳凭证。</a:t>
            </a:r>
            <a:endPar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custDataLst>
              <p:tags r:id="rId7"/>
            </p:custDataLst>
          </p:nvPr>
        </p:nvSpPr>
        <p:spPr>
          <a:xfrm>
            <a:off x="762635" y="3067050"/>
            <a:ext cx="10668000" cy="146050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635" y="3257550"/>
            <a:ext cx="355600" cy="355600"/>
          </a:xfrm>
          <a:prstGeom prst="rect">
            <a:avLst/>
          </a:prstGeom>
        </p:spPr>
      </p:pic>
      <p:sp>
        <p:nvSpPr>
          <p:cNvPr id="10" name="AutoShape 10"/>
          <p:cNvSpPr/>
          <p:nvPr>
            <p:custDataLst>
              <p:tags r:id="rId11"/>
            </p:custDataLst>
          </p:nvPr>
        </p:nvSpPr>
        <p:spPr>
          <a:xfrm>
            <a:off x="1524635" y="325755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02 违规后果：双重成本叠加损失</a:t>
            </a:r>
            <a:endParaRPr lang="en-US" sz="1100"/>
          </a:p>
        </p:txBody>
      </p:sp>
      <p:sp>
        <p:nvSpPr>
          <p:cNvPr id="11" name="AutoShape 11"/>
          <p:cNvSpPr/>
          <p:nvPr>
            <p:custDataLst>
              <p:tags r:id="rId12"/>
            </p:custDataLst>
          </p:nvPr>
        </p:nvSpPr>
        <p:spPr>
          <a:xfrm>
            <a:off x="1016635" y="3702050"/>
            <a:ext cx="952055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若</a:t>
            </a: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出口业务属于购进后直接出口，未取得增值税专用发票、海关进口增值税专用缴款书、普通发票等合法有效购进凭证之一的，</a:t>
            </a:r>
            <a:r>
              <a:rPr lang="zh-CN" altLang="en-US" sz="14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增值税适用征税政策</a:t>
            </a: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（符合国务院规定的除外），</a:t>
            </a:r>
            <a:r>
              <a:rPr lang="zh-CN" altLang="en-US" sz="14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企业所得税不能税前扣除</a:t>
            </a: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12" name="AutoShape 12"/>
          <p:cNvSpPr/>
          <p:nvPr>
            <p:custDataLst>
              <p:tags r:id="rId13"/>
            </p:custDataLst>
          </p:nvPr>
        </p:nvSpPr>
        <p:spPr>
          <a:xfrm>
            <a:off x="762000" y="4624070"/>
            <a:ext cx="5207000" cy="191643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14" name="AutoShape 14"/>
          <p:cNvSpPr/>
          <p:nvPr>
            <p:custDataLst>
              <p:tags r:id="rId14"/>
            </p:custDataLst>
          </p:nvPr>
        </p:nvSpPr>
        <p:spPr>
          <a:xfrm>
            <a:off x="1397000" y="4711065"/>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9610</a:t>
            </a:r>
            <a:r>
              <a:rPr lang="zh-CN" alt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无票免税</a:t>
            </a:r>
            <a:endParaRPr lang="zh-CN" alt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custDataLst>
              <p:tags r:id="rId15"/>
            </p:custDataLst>
          </p:nvPr>
        </p:nvSpPr>
        <p:spPr>
          <a:xfrm>
            <a:off x="1016000" y="5092065"/>
            <a:ext cx="4826000" cy="1384935"/>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zh-CN" altLang="en-US" sz="1100"/>
              <a:t>对综试区电子商务出口企业出口未取得有效进货凭证的货物，同时符合下列条件的，试行增值税、消费税免税政策：</a:t>
            </a:r>
            <a:endParaRPr lang="zh-CN" altLang="en-US" sz="1100"/>
          </a:p>
          <a:p>
            <a:pPr marL="0" indent="0" algn="l">
              <a:lnSpc>
                <a:spcPct val="108000"/>
              </a:lnSpc>
              <a:defRPr/>
            </a:pPr>
            <a:r>
              <a:rPr lang="zh-CN" altLang="en-US" sz="1100"/>
              <a:t>（一）电子商务出口企业在综试区注册，并在注册地跨境电子商务线上综合服务平台登记出口日期、货物名称、计量单位、数量、单价、金额；</a:t>
            </a:r>
            <a:endParaRPr lang="zh-CN" altLang="en-US" sz="1100"/>
          </a:p>
          <a:p>
            <a:pPr marL="0" indent="0" algn="l">
              <a:lnSpc>
                <a:spcPct val="108000"/>
              </a:lnSpc>
              <a:defRPr/>
            </a:pPr>
            <a:r>
              <a:rPr lang="zh-CN" altLang="en-US" sz="1100"/>
              <a:t>（二）出口货物通过综试区所在地海关办理电子商务出口申报手续；</a:t>
            </a:r>
            <a:endParaRPr lang="zh-CN" altLang="en-US" sz="1100"/>
          </a:p>
          <a:p>
            <a:pPr marL="0" indent="0" algn="l">
              <a:lnSpc>
                <a:spcPct val="108000"/>
              </a:lnSpc>
              <a:defRPr/>
            </a:pPr>
            <a:r>
              <a:rPr lang="zh-CN" altLang="en-US" sz="1100"/>
              <a:t>（三）出口货物不属于财政部和税务总局根据国务院决定明确取消出口退（免）税的货物</a:t>
            </a:r>
            <a:endParaRPr lang="zh-CN" altLang="en-US" sz="1100"/>
          </a:p>
        </p:txBody>
      </p:sp>
      <p:sp>
        <p:nvSpPr>
          <p:cNvPr id="16" name="AutoShape 12"/>
          <p:cNvSpPr/>
          <p:nvPr>
            <p:custDataLst>
              <p:tags r:id="rId16"/>
            </p:custDataLst>
          </p:nvPr>
        </p:nvSpPr>
        <p:spPr>
          <a:xfrm>
            <a:off x="6061075" y="4653280"/>
            <a:ext cx="5334000" cy="191643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endParaRPr lang="zh-CN" altLang="en-US" sz="1200"/>
          </a:p>
        </p:txBody>
      </p:sp>
      <p:sp>
        <p:nvSpPr>
          <p:cNvPr id="18" name="AutoShape 14"/>
          <p:cNvSpPr/>
          <p:nvPr>
            <p:custDataLst>
              <p:tags r:id="rId17"/>
            </p:custDataLst>
          </p:nvPr>
        </p:nvSpPr>
        <p:spPr>
          <a:xfrm>
            <a:off x="6696075" y="4740275"/>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rPr>
              <a:t>9610企业所得税核定政策</a:t>
            </a:r>
            <a:endParaRPr lang="zh-CN" altLang="en-US" sz="1800" b="1" i="0" u="none" strike="noStrike">
              <a:solidFill>
                <a:srgbClr val="144E9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5"/>
          <p:cNvSpPr/>
          <p:nvPr>
            <p:custDataLst>
              <p:tags r:id="rId18"/>
            </p:custDataLst>
          </p:nvPr>
        </p:nvSpPr>
        <p:spPr>
          <a:xfrm>
            <a:off x="6315075" y="5184775"/>
            <a:ext cx="4826000" cy="1384935"/>
          </a:xfrm>
          <a:prstGeom prst="rect">
            <a:avLst/>
          </a:prstGeom>
          <a:noFill/>
          <a:ln w="12700" cap="flat" cmpd="sng">
            <a:noFill/>
            <a:prstDash val="solid"/>
            <a:round/>
          </a:ln>
        </p:spPr>
        <p:txBody>
          <a:bodyPr vert="horz" wrap="square" lIns="0" tIns="0" rIns="0" bIns="0" rtlCol="0" anchor="ctr" anchorCtr="0"/>
          <a:lstStyle/>
          <a:p>
            <a:pPr algn="ctr">
              <a:defRPr/>
            </a:pPr>
            <a:r>
              <a:rPr lang="zh-CN" altLang="en-US" sz="1100">
                <a:sym typeface="+mn-ea"/>
              </a:rPr>
              <a:t>综试区内享受财税〔2018〕103号无票免税的跨境电商企业，因客观原因无法取票的，试行核定征收企业所得税办法，按4%应税所得率核定征收，可叠加小型微利企业所得税优惠。需同时符合以下条件：</a:t>
            </a:r>
            <a:endParaRPr lang="zh-CN" altLang="en-US" sz="1100"/>
          </a:p>
          <a:p>
            <a:pPr algn="ctr">
              <a:defRPr/>
            </a:pPr>
            <a:r>
              <a:rPr lang="zh-CN" altLang="en-US" sz="1100">
                <a:sym typeface="+mn-ea"/>
              </a:rPr>
              <a:t>（一）在综试区注册，并在注册地跨境电子商务线上综合服务平台登记出口货物日期、名称、计量单位、数量、单价、金额的；</a:t>
            </a:r>
            <a:endParaRPr lang="zh-CN" altLang="en-US" sz="1100"/>
          </a:p>
          <a:p>
            <a:pPr algn="ctr">
              <a:defRPr/>
            </a:pPr>
            <a:r>
              <a:rPr lang="zh-CN" altLang="en-US" sz="1100">
                <a:sym typeface="+mn-ea"/>
              </a:rPr>
              <a:t>（二）出口货物通过综试区所在地海关办理电子商务出口申报手续的；</a:t>
            </a:r>
            <a:endParaRPr lang="zh-CN" altLang="en-US" sz="1100"/>
          </a:p>
          <a:p>
            <a:pPr algn="ctr">
              <a:defRPr/>
            </a:pPr>
            <a:r>
              <a:rPr lang="zh-CN" altLang="en-US" sz="1100">
                <a:sym typeface="+mn-ea"/>
              </a:rPr>
              <a:t>（三）出口货物未取得有效进货凭证，其增值税、消费税享受免税政策的</a:t>
            </a:r>
            <a:endParaRPr lang="zh-CN" altLang="en-US" sz="1100"/>
          </a:p>
          <a:p>
            <a:pPr marL="0" indent="0" algn="l">
              <a:lnSpc>
                <a:spcPct val="108000"/>
              </a:lnSpc>
              <a:defRPr/>
            </a:pPr>
            <a:endParaRPr lang="zh-CN" altLang="en-US" sz="1100"/>
          </a:p>
        </p:txBody>
      </p:sp>
      <p:pic>
        <p:nvPicPr>
          <p:cNvPr id="20" name="Picture 15"/>
          <p:cNvPicPr>
            <a:picLocks noChangeAspect="1"/>
          </p:cNvPicPr>
          <p:nvPr>
            <p:custDataLst>
              <p:tags r:id="rId19"/>
            </p:custDataLst>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16000" y="4779645"/>
            <a:ext cx="279400" cy="279400"/>
          </a:xfrm>
          <a:prstGeom prst="rect">
            <a:avLst/>
          </a:prstGeom>
        </p:spPr>
      </p:pic>
      <p:pic>
        <p:nvPicPr>
          <p:cNvPr id="21" name="Picture 15"/>
          <p:cNvPicPr>
            <a:picLocks noChangeAspect="1"/>
          </p:cNvPicPr>
          <p:nvPr>
            <p:custDataLst>
              <p:tags r:id="rId22"/>
            </p:custDataLst>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6315075" y="4808855"/>
            <a:ext cx="279400" cy="279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8FAFC">
              <a:alpha val="98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0A2C6E"/>
                </a:solidFill>
                <a:latin typeface="Noto Sans SC" panose="020B0200000000000000" charset="-122"/>
                <a:ea typeface="Noto Sans SC" panose="020B0200000000000000" charset="-122"/>
                <a:cs typeface="Noto Sans SC" panose="020B0200000000000000" charset="-122"/>
                <a:sym typeface="Noto Sans SC" panose="020B0200000000000000" charset="-122"/>
              </a:rPr>
              <a:t>“赛维模式”的合规转型</a:t>
            </a:r>
            <a:endParaRPr lang="en-US" sz="1100"/>
          </a:p>
        </p:txBody>
      </p:sp>
      <p:sp>
        <p:nvSpPr>
          <p:cNvPr id="4" name="AutoShape 4"/>
          <p:cNvSpPr/>
          <p:nvPr/>
        </p:nvSpPr>
        <p:spPr>
          <a:xfrm>
            <a:off x="762000" y="1651000"/>
            <a:ext cx="10668000" cy="1206500"/>
          </a:xfrm>
          <a:prstGeom prst="roundRect">
            <a:avLst>
              <a:gd name="adj" fmla="val 0"/>
            </a:avLst>
          </a:prstGeom>
          <a:solidFill>
            <a:srgbClr val="EFF6FF">
              <a:alpha val="100000"/>
            </a:srgbClr>
          </a:solidFill>
          <a:ln w="12700" cap="flat" cmpd="sng">
            <a:solidFill>
              <a:srgbClr val="BFDBFE">
                <a:alpha val="100000"/>
              </a:srgbClr>
            </a:solidFill>
            <a:prstDash val="solid"/>
            <a:round/>
          </a:ln>
        </p:spPr>
        <p:txBody>
          <a:bodyPr vert="horz" wrap="square" lIns="0" tIns="0" rIns="0" bIns="0" rtlCol="0" anchor="ctr" anchorCtr="0"/>
          <a:lstStyle/>
          <a:p>
            <a:pPr algn="ctr">
              <a:defRPr/>
            </a:pPr>
          </a:p>
        </p:txBody>
      </p:sp>
      <p:sp>
        <p:nvSpPr>
          <p:cNvPr id="5" name="AutoShape 5"/>
          <p:cNvSpPr/>
          <p:nvPr/>
        </p:nvSpPr>
        <p:spPr>
          <a:xfrm>
            <a:off x="952500" y="1803400"/>
            <a:ext cx="1028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0A2C6E"/>
                </a:solidFill>
                <a:latin typeface="Noto Sans SC" panose="020B0200000000000000" charset="-122"/>
                <a:ea typeface="Noto Sans SC" panose="020B0200000000000000" charset="-122"/>
                <a:cs typeface="Noto Sans SC" panose="020B0200000000000000" charset="-122"/>
                <a:sym typeface="Noto Sans SC" panose="020B0200000000000000" charset="-122"/>
              </a:rPr>
              <a:t>01 传统不合规架构痛点</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多店铺空壳公司+境内归集出口+香港空壳收款”的多层嵌套架构，将经营利润长期滞留境外形成“离岸资金池”，境内店铺则长期进行零申报或低申报，这种模式在当前的CRS全球征税与反避税监管环境下已难以为继。</a:t>
            </a:r>
            <a:endParaRPr lang="en-US" sz="1100"/>
          </a:p>
        </p:txBody>
      </p:sp>
      <p:sp>
        <p:nvSpPr>
          <p:cNvPr id="6" name="AutoShape 6"/>
          <p:cNvSpPr/>
          <p:nvPr/>
        </p:nvSpPr>
        <p:spPr>
          <a:xfrm>
            <a:off x="762000" y="3175000"/>
            <a:ext cx="5270500" cy="2984500"/>
          </a:xfrm>
          <a:prstGeom prst="roundRect">
            <a:avLst>
              <a:gd name="adj" fmla="val 0"/>
            </a:avLst>
          </a:prstGeom>
          <a:solidFill>
            <a:srgbClr val="FFFFFF">
              <a:alpha val="100000"/>
            </a:srgbClr>
          </a:solidFill>
          <a:ln w="12700" cap="flat" cmpd="sng">
            <a:solidFill>
              <a:srgbClr val="DBEAFE">
                <a:alpha val="100000"/>
              </a:srgbClr>
            </a:solidFill>
            <a:prstDash val="solid"/>
            <a:round/>
          </a:ln>
        </p:spPr>
        <p:txBody>
          <a:bodyPr vert="horz" wrap="square" lIns="0" tIns="0" rIns="0" bIns="0" rtlCol="0" anchor="ctr" anchorCtr="0"/>
          <a:lstStyle/>
          <a:p>
            <a:pPr algn="ctr">
              <a:defRPr/>
            </a:pPr>
          </a:p>
        </p:txBody>
      </p:sp>
      <p:sp>
        <p:nvSpPr>
          <p:cNvPr id="7" name="AutoShape 7"/>
          <p:cNvSpPr/>
          <p:nvPr/>
        </p:nvSpPr>
        <p:spPr>
          <a:xfrm>
            <a:off x="952500" y="3365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A2C6E"/>
                </a:solidFill>
                <a:latin typeface="Noto Sans SC" panose="020B0200000000000000" charset="-122"/>
                <a:ea typeface="Noto Sans SC" panose="020B0200000000000000" charset="-122"/>
                <a:cs typeface="Noto Sans SC" panose="020B0200000000000000" charset="-122"/>
                <a:sym typeface="Noto Sans SC" panose="020B0200000000000000" charset="-122"/>
              </a:rPr>
              <a:t>02 架构面临的核心风险</a:t>
            </a:r>
            <a:endParaRPr lang="en-US" sz="1100"/>
          </a:p>
        </p:txBody>
      </p:sp>
      <p:cxnSp>
        <p:nvCxnSpPr>
          <p:cNvPr id="8" name="Connector 8"/>
          <p:cNvCxnSpPr/>
          <p:nvPr/>
        </p:nvCxnSpPr>
        <p:spPr>
          <a:xfrm rot="-9046">
            <a:off x="952508" y="3867150"/>
            <a:ext cx="4826017" cy="12700"/>
          </a:xfrm>
          <a:prstGeom prst="straightConnector1">
            <a:avLst/>
          </a:prstGeom>
          <a:solidFill>
            <a:srgbClr val="DEE0E3">
              <a:alpha val="100000"/>
            </a:srgbClr>
          </a:solidFill>
          <a:ln w="12700" cap="flat" cmpd="sng">
            <a:solidFill>
              <a:srgbClr val="DBEAFE">
                <a:alpha val="100000"/>
              </a:srgbClr>
            </a:solidFill>
            <a:prstDash val="solid"/>
            <a:round/>
            <a:headEnd type="none" w="med" len="med"/>
            <a:tailEnd type="none" w="med" len="med"/>
          </a:ln>
        </p:spPr>
      </p:cxn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4064000"/>
            <a:ext cx="279400" cy="279400"/>
          </a:xfrm>
          <a:prstGeom prst="rect">
            <a:avLst/>
          </a:prstGeom>
        </p:spPr>
      </p:pic>
      <p:sp>
        <p:nvSpPr>
          <p:cNvPr id="10" name="AutoShape 10"/>
          <p:cNvSpPr/>
          <p:nvPr/>
        </p:nvSpPr>
        <p:spPr>
          <a:xfrm>
            <a:off x="1333500" y="40386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CRS 信息自动交换，收支透明化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境外银行账户信息（余额、收支明细）将自动回传中国税务机关，境外隐匿的巨额利润与境内申报的低收入形成强烈反差，直接触发税务稽查与补税风险。</a:t>
            </a:r>
            <a:endParaRPr lang="en-US" sz="1100"/>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500" y="5080000"/>
            <a:ext cx="279400" cy="279400"/>
          </a:xfrm>
          <a:prstGeom prst="rect">
            <a:avLst/>
          </a:prstGeom>
        </p:spPr>
      </p:pic>
      <p:sp>
        <p:nvSpPr>
          <p:cNvPr id="12" name="AutoShape 12"/>
          <p:cNvSpPr/>
          <p:nvPr/>
        </p:nvSpPr>
        <p:spPr>
          <a:xfrm>
            <a:off x="1333500" y="50546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“导管公司”穿透，利润重新定性</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无实质经营、无本地员工和办公场所的香港空壳公司，将被认定为“导管公司”，其利润将被穿透，视为境内居民企业的应税所得，面临全额补税、滞纳金及罚款。</a:t>
            </a:r>
            <a:endParaRPr lang="en-US" sz="1100"/>
          </a:p>
        </p:txBody>
      </p:sp>
      <p:sp>
        <p:nvSpPr>
          <p:cNvPr id="13" name="AutoShape 13"/>
          <p:cNvSpPr/>
          <p:nvPr/>
        </p:nvSpPr>
        <p:spPr>
          <a:xfrm>
            <a:off x="6159500" y="3175000"/>
            <a:ext cx="5270500" cy="2984500"/>
          </a:xfrm>
          <a:prstGeom prst="roundRect">
            <a:avLst>
              <a:gd name="adj" fmla="val 0"/>
            </a:avLst>
          </a:prstGeom>
          <a:solidFill>
            <a:srgbClr val="FFFFFF">
              <a:alpha val="100000"/>
            </a:srgbClr>
          </a:solidFill>
          <a:ln w="12700" cap="flat" cmpd="sng">
            <a:solidFill>
              <a:srgbClr val="DBEAFE">
                <a:alpha val="100000"/>
              </a:srgbClr>
            </a:solidFill>
            <a:prstDash val="solid"/>
            <a:round/>
          </a:ln>
        </p:spPr>
        <p:txBody>
          <a:bodyPr vert="horz" wrap="square" lIns="0" tIns="0" rIns="0" bIns="0" rtlCol="0" anchor="ctr" anchorCtr="0"/>
          <a:lstStyle/>
          <a:p>
            <a:pPr algn="ctr">
              <a:defRPr/>
            </a:pPr>
          </a:p>
        </p:txBody>
      </p:sp>
      <p:sp>
        <p:nvSpPr>
          <p:cNvPr id="14" name="AutoShape 14"/>
          <p:cNvSpPr/>
          <p:nvPr/>
        </p:nvSpPr>
        <p:spPr>
          <a:xfrm>
            <a:off x="6350000" y="3365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A2C6E"/>
                </a:solidFill>
                <a:latin typeface="Noto Sans SC" panose="020B0200000000000000" charset="-122"/>
                <a:ea typeface="Noto Sans SC" panose="020B0200000000000000" charset="-122"/>
                <a:cs typeface="Noto Sans SC" panose="020B0200000000000000" charset="-122"/>
                <a:sym typeface="Noto Sans SC" panose="020B0200000000000000" charset="-122"/>
              </a:rPr>
              <a:t>03 合规转型的关键路径</a:t>
            </a:r>
            <a:endParaRPr lang="en-US" sz="1100"/>
          </a:p>
        </p:txBody>
      </p:sp>
      <p:cxnSp>
        <p:nvCxnSpPr>
          <p:cNvPr id="15" name="Connector 15"/>
          <p:cNvCxnSpPr/>
          <p:nvPr/>
        </p:nvCxnSpPr>
        <p:spPr>
          <a:xfrm rot="-9046">
            <a:off x="6350008" y="3867150"/>
            <a:ext cx="4826017" cy="12700"/>
          </a:xfrm>
          <a:prstGeom prst="straightConnector1">
            <a:avLst/>
          </a:prstGeom>
          <a:solidFill>
            <a:srgbClr val="DEE0E3">
              <a:alpha val="100000"/>
            </a:srgbClr>
          </a:solidFill>
          <a:ln w="12700" cap="flat" cmpd="sng">
            <a:solidFill>
              <a:srgbClr val="DBEAFE">
                <a:alpha val="100000"/>
              </a:srgbClr>
            </a:solidFill>
            <a:prstDash val="solid"/>
            <a:round/>
            <a:headEnd type="none" w="med" len="med"/>
            <a:tailEnd type="none" w="med" len="med"/>
          </a:ln>
        </p:spPr>
      </p:cxnSp>
      <p:pic>
        <p:nvPicPr>
          <p:cNvPr id="16" name="Picture 1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50000" y="4089400"/>
            <a:ext cx="254000" cy="254000"/>
          </a:xfrm>
          <a:prstGeom prst="rect">
            <a:avLst/>
          </a:prstGeom>
        </p:spPr>
      </p:pic>
      <p:sp>
        <p:nvSpPr>
          <p:cNvPr id="17" name="AutoShape 17"/>
          <p:cNvSpPr/>
          <p:nvPr/>
        </p:nvSpPr>
        <p:spPr>
          <a:xfrm>
            <a:off x="6667500" y="4064000"/>
            <a:ext cx="228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业务授权与统一归集</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签订授权协议，由主体公司统一负责各店铺的报关、收汇与退税，实现业务流闭环。</a:t>
            </a:r>
            <a:endParaRPr lang="en-US" sz="1100"/>
          </a:p>
        </p:txBody>
      </p:sp>
      <p:pic>
        <p:nvPicPr>
          <p:cNvPr id="18" name="Picture 1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763000" y="4089400"/>
            <a:ext cx="254000" cy="254000"/>
          </a:xfrm>
          <a:prstGeom prst="rect">
            <a:avLst/>
          </a:prstGeom>
        </p:spPr>
      </p:pic>
      <p:sp>
        <p:nvSpPr>
          <p:cNvPr id="19" name="AutoShape 19"/>
          <p:cNvSpPr/>
          <p:nvPr/>
        </p:nvSpPr>
        <p:spPr>
          <a:xfrm>
            <a:off x="9080500" y="4064000"/>
            <a:ext cx="228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规范成本分摊机制</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按店铺独立核算，共用成本按收入占比分摊，确保利润核算真实合规。</a:t>
            </a:r>
            <a:endParaRPr lang="en-US" sz="1100"/>
          </a:p>
        </p:txBody>
      </p:sp>
      <p:pic>
        <p:nvPicPr>
          <p:cNvPr id="20" name="Picture 2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50000" y="5105400"/>
            <a:ext cx="254000" cy="254000"/>
          </a:xfrm>
          <a:prstGeom prst="rect">
            <a:avLst/>
          </a:prstGeom>
        </p:spPr>
      </p:pic>
      <p:sp>
        <p:nvSpPr>
          <p:cNvPr id="21" name="AutoShape 21"/>
          <p:cNvSpPr/>
          <p:nvPr/>
        </p:nvSpPr>
        <p:spPr>
          <a:xfrm>
            <a:off x="6667500" y="5080000"/>
            <a:ext cx="228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店铺税务规范申报</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废止零申报，按实际经营情况进行纳税申报，建立健全会计账簿与档案。</a:t>
            </a:r>
            <a:endParaRPr lang="en-US" sz="1100"/>
          </a:p>
        </p:txBody>
      </p:sp>
      <p:pic>
        <p:nvPicPr>
          <p:cNvPr id="22" name="Picture 22"/>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763000" y="5105400"/>
            <a:ext cx="254000" cy="254000"/>
          </a:xfrm>
          <a:prstGeom prst="rect">
            <a:avLst/>
          </a:prstGeom>
        </p:spPr>
      </p:pic>
      <p:sp>
        <p:nvSpPr>
          <p:cNvPr id="23" name="AutoShape 23"/>
          <p:cNvSpPr/>
          <p:nvPr/>
        </p:nvSpPr>
        <p:spPr>
          <a:xfrm>
            <a:off x="9080500" y="5080000"/>
            <a:ext cx="228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关联交易合规管控</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关联资金往来需有真实业务背景，定价遵循独立交易原则，留存合规证据。</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8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04E8B"/>
                </a:solidFill>
                <a:latin typeface="Noto Sans SC" panose="020B0200000000000000" charset="-122"/>
                <a:ea typeface="Noto Sans SC" panose="020B0200000000000000" charset="-122"/>
                <a:cs typeface="Noto Sans SC" panose="020B0200000000000000" charset="-122"/>
                <a:sym typeface="Noto Sans SC" panose="020B0200000000000000" charset="-122"/>
              </a:rPr>
              <a:t>合规是底线，更是竞争力</a:t>
            </a:r>
            <a:endParaRPr lang="en-US" sz="1100"/>
          </a:p>
        </p:txBody>
      </p:sp>
      <p:sp>
        <p:nvSpPr>
          <p:cNvPr id="4" name="AutoShape 4"/>
          <p:cNvSpPr/>
          <p:nvPr>
            <p:custDataLst>
              <p:tags r:id="rId1"/>
            </p:custDataLst>
          </p:nvPr>
        </p:nvSpPr>
        <p:spPr>
          <a:xfrm>
            <a:off x="762000" y="2413000"/>
            <a:ext cx="2603500" cy="3175000"/>
          </a:xfrm>
          <a:prstGeom prst="roundRect">
            <a:avLst>
              <a:gd name="adj" fmla="val 0"/>
            </a:avLst>
          </a:prstGeom>
          <a:solidFill>
            <a:srgbClr val="FFFFFF">
              <a:alpha val="100000"/>
            </a:srgbClr>
          </a:solidFill>
          <a:ln w="25400" cap="flat" cmpd="sng">
            <a:solidFill>
              <a:srgbClr val="BAE6FD">
                <a:alpha val="100000"/>
              </a:srgbClr>
            </a:solidFill>
            <a:prstDash val="solid"/>
            <a:round/>
          </a:ln>
          <a:effectLst>
            <a:outerShdw blurRad="127000" dist="50800" dir="5400000" algn="tl" rotWithShape="0">
              <a:srgbClr val="93C5FD">
                <a:alpha val="40000"/>
              </a:srgbClr>
            </a:outerShdw>
          </a:effectLst>
        </p:spPr>
        <p:txBody>
          <a:bodyPr vert="horz" wrap="square" lIns="0" tIns="0" rIns="0" bIns="0" rtlCol="0" anchor="ctr" anchorCtr="0"/>
          <a:lstStyle/>
          <a:p>
            <a:pPr algn="ctr">
              <a:defRPr/>
            </a:pPr>
          </a:p>
        </p:txBody>
      </p:sp>
      <p:sp>
        <p:nvSpPr>
          <p:cNvPr id="5" name="AutoShape 5"/>
          <p:cNvSpPr/>
          <p:nvPr>
            <p:custDataLst>
              <p:tags r:id="rId2"/>
            </p:custDataLst>
          </p:nvPr>
        </p:nvSpPr>
        <p:spPr>
          <a:xfrm>
            <a:off x="889000" y="2667000"/>
            <a:ext cx="234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01 模式选择是基础</a:t>
            </a:r>
            <a:endParaRPr lang="en-US" sz="1100"/>
          </a:p>
        </p:txBody>
      </p:sp>
      <p:cxnSp>
        <p:nvCxnSpPr>
          <p:cNvPr id="6" name="Connector 6"/>
          <p:cNvCxnSpPr/>
          <p:nvPr>
            <p:custDataLst>
              <p:tags r:id="rId3"/>
            </p:custDataLst>
          </p:nvPr>
        </p:nvCxnSpPr>
        <p:spPr>
          <a:xfrm rot="-18581">
            <a:off x="889017" y="3359150"/>
            <a:ext cx="2349534" cy="12700"/>
          </a:xfrm>
          <a:prstGeom prst="straightConnector1">
            <a:avLst/>
          </a:prstGeom>
          <a:solidFill>
            <a:srgbClr val="DEE0E3">
              <a:alpha val="100000"/>
            </a:srgbClr>
          </a:solidFill>
          <a:ln w="12700" cap="flat" cmpd="sng">
            <a:solidFill>
              <a:srgbClr val="BFDBFE">
                <a:alpha val="100000"/>
              </a:srgbClr>
            </a:solidFill>
            <a:prstDash val="solid"/>
            <a:round/>
            <a:headEnd type="none" w="med" len="med"/>
            <a:tailEnd type="none" w="med" len="med"/>
          </a:ln>
        </p:spPr>
      </p:cxnSp>
      <p:sp>
        <p:nvSpPr>
          <p:cNvPr id="7" name="AutoShape 7"/>
          <p:cNvSpPr/>
          <p:nvPr>
            <p:custDataLst>
              <p:tags r:id="rId4"/>
            </p:custDataLst>
          </p:nvPr>
        </p:nvSpPr>
        <p:spPr>
          <a:xfrm>
            <a:off x="889000" y="3556000"/>
            <a:ext cx="23495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清晰辨析9610、9710、9810等出口模式的核心差异，结合业务场景、结算方式与物流路径，精准匹配最适配的通关监管模式。</a:t>
            </a:r>
            <a:endParaRPr lang="en-US" sz="1100"/>
          </a:p>
        </p:txBody>
      </p:sp>
      <p:sp>
        <p:nvSpPr>
          <p:cNvPr id="8" name="AutoShape 8"/>
          <p:cNvSpPr/>
          <p:nvPr>
            <p:custDataLst>
              <p:tags r:id="rId5"/>
            </p:custDataLst>
          </p:nvPr>
        </p:nvSpPr>
        <p:spPr>
          <a:xfrm>
            <a:off x="3492500" y="2413000"/>
            <a:ext cx="2603500" cy="3175000"/>
          </a:xfrm>
          <a:prstGeom prst="roundRect">
            <a:avLst>
              <a:gd name="adj" fmla="val 0"/>
            </a:avLst>
          </a:prstGeom>
          <a:solidFill>
            <a:srgbClr val="FFFFFF">
              <a:alpha val="100000"/>
            </a:srgbClr>
          </a:solidFill>
          <a:ln w="25400" cap="flat" cmpd="sng">
            <a:solidFill>
              <a:srgbClr val="BAE6FD">
                <a:alpha val="100000"/>
              </a:srgbClr>
            </a:solidFill>
            <a:prstDash val="solid"/>
            <a:round/>
          </a:ln>
          <a:effectLst>
            <a:outerShdw blurRad="127000" dist="50800" dir="5400000" algn="tl" rotWithShape="0">
              <a:srgbClr val="93C5FD">
                <a:alpha val="40000"/>
              </a:srgbClr>
            </a:outerShdw>
          </a:effectLst>
        </p:spPr>
        <p:txBody>
          <a:bodyPr vert="horz" wrap="square" lIns="0" tIns="0" rIns="0" bIns="0" rtlCol="0" anchor="ctr" anchorCtr="0"/>
          <a:lstStyle/>
          <a:p>
            <a:pPr algn="ctr">
              <a:defRPr/>
            </a:pPr>
          </a:p>
        </p:txBody>
      </p:sp>
      <p:sp>
        <p:nvSpPr>
          <p:cNvPr id="9" name="AutoShape 9"/>
          <p:cNvSpPr/>
          <p:nvPr>
            <p:custDataLst>
              <p:tags r:id="rId6"/>
            </p:custDataLst>
          </p:nvPr>
        </p:nvSpPr>
        <p:spPr>
          <a:xfrm>
            <a:off x="3619500" y="2667000"/>
            <a:ext cx="234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政策运用是关键</a:t>
            </a:r>
            <a:endParaRPr lang="en-US" sz="1100"/>
          </a:p>
        </p:txBody>
      </p:sp>
      <p:cxnSp>
        <p:nvCxnSpPr>
          <p:cNvPr id="10" name="Connector 10"/>
          <p:cNvCxnSpPr/>
          <p:nvPr>
            <p:custDataLst>
              <p:tags r:id="rId7"/>
            </p:custDataLst>
          </p:nvPr>
        </p:nvCxnSpPr>
        <p:spPr>
          <a:xfrm rot="-18581">
            <a:off x="3619517" y="3359150"/>
            <a:ext cx="2349534" cy="12700"/>
          </a:xfrm>
          <a:prstGeom prst="straightConnector1">
            <a:avLst/>
          </a:prstGeom>
          <a:solidFill>
            <a:srgbClr val="DEE0E3">
              <a:alpha val="100000"/>
            </a:srgbClr>
          </a:solidFill>
          <a:ln w="12700" cap="flat" cmpd="sng">
            <a:solidFill>
              <a:srgbClr val="BFDBFE">
                <a:alpha val="100000"/>
              </a:srgbClr>
            </a:solidFill>
            <a:prstDash val="solid"/>
            <a:round/>
            <a:headEnd type="none" w="med" len="med"/>
            <a:tailEnd type="none" w="med" len="med"/>
          </a:ln>
        </p:spPr>
      </p:cxnSp>
      <p:sp>
        <p:nvSpPr>
          <p:cNvPr id="11" name="AutoShape 11"/>
          <p:cNvSpPr/>
          <p:nvPr>
            <p:custDataLst>
              <p:tags r:id="rId8"/>
            </p:custDataLst>
          </p:nvPr>
        </p:nvSpPr>
        <p:spPr>
          <a:xfrm>
            <a:off x="3619500" y="3556000"/>
            <a:ext cx="23495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充分运用9810离境预退税、无票免税等政策红利，优化资金流转节奏，降低资金占用成本，有效提升企业现金流效率，为业务扩张提供坚实的资金支撑。</a:t>
            </a:r>
            <a:endParaRPr lang="en-US" sz="1100"/>
          </a:p>
        </p:txBody>
      </p:sp>
      <p:sp>
        <p:nvSpPr>
          <p:cNvPr id="12" name="AutoShape 12"/>
          <p:cNvSpPr/>
          <p:nvPr>
            <p:custDataLst>
              <p:tags r:id="rId9"/>
            </p:custDataLst>
          </p:nvPr>
        </p:nvSpPr>
        <p:spPr>
          <a:xfrm>
            <a:off x="6223000" y="2413000"/>
            <a:ext cx="2603500" cy="3175000"/>
          </a:xfrm>
          <a:prstGeom prst="roundRect">
            <a:avLst>
              <a:gd name="adj" fmla="val 0"/>
            </a:avLst>
          </a:prstGeom>
          <a:solidFill>
            <a:srgbClr val="FFFFFF">
              <a:alpha val="100000"/>
            </a:srgbClr>
          </a:solidFill>
          <a:ln w="25400" cap="flat" cmpd="sng">
            <a:solidFill>
              <a:srgbClr val="BAE6FD">
                <a:alpha val="100000"/>
              </a:srgbClr>
            </a:solidFill>
            <a:prstDash val="solid"/>
            <a:round/>
          </a:ln>
          <a:effectLst>
            <a:outerShdw blurRad="127000" dist="50800" dir="5400000" algn="tl" rotWithShape="0">
              <a:srgbClr val="93C5FD">
                <a:alpha val="40000"/>
              </a:srgbClr>
            </a:outerShdw>
          </a:effectLst>
        </p:spPr>
        <p:txBody>
          <a:bodyPr vert="horz" wrap="square" lIns="0" tIns="0" rIns="0" bIns="0" rtlCol="0" anchor="ctr" anchorCtr="0"/>
          <a:lstStyle/>
          <a:p>
            <a:pPr algn="ctr">
              <a:defRPr/>
            </a:pPr>
          </a:p>
        </p:txBody>
      </p:sp>
      <p:sp>
        <p:nvSpPr>
          <p:cNvPr id="13" name="AutoShape 13"/>
          <p:cNvSpPr/>
          <p:nvPr>
            <p:custDataLst>
              <p:tags r:id="rId10"/>
            </p:custDataLst>
          </p:nvPr>
        </p:nvSpPr>
        <p:spPr>
          <a:xfrm>
            <a:off x="6350000" y="2667000"/>
            <a:ext cx="234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03 风险防范是保障</a:t>
            </a:r>
            <a:endParaRPr lang="en-US" sz="1100"/>
          </a:p>
        </p:txBody>
      </p:sp>
      <p:cxnSp>
        <p:nvCxnSpPr>
          <p:cNvPr id="14" name="Connector 14"/>
          <p:cNvCxnSpPr/>
          <p:nvPr>
            <p:custDataLst>
              <p:tags r:id="rId11"/>
            </p:custDataLst>
          </p:nvPr>
        </p:nvCxnSpPr>
        <p:spPr>
          <a:xfrm rot="-18581">
            <a:off x="6350017" y="3359150"/>
            <a:ext cx="2349534" cy="12700"/>
          </a:xfrm>
          <a:prstGeom prst="straightConnector1">
            <a:avLst/>
          </a:prstGeom>
          <a:solidFill>
            <a:srgbClr val="DEE0E3">
              <a:alpha val="100000"/>
            </a:srgbClr>
          </a:solidFill>
          <a:ln w="12700" cap="flat" cmpd="sng">
            <a:solidFill>
              <a:srgbClr val="BFDBFE">
                <a:alpha val="100000"/>
              </a:srgbClr>
            </a:solidFill>
            <a:prstDash val="solid"/>
            <a:round/>
            <a:headEnd type="none" w="med" len="med"/>
            <a:tailEnd type="none" w="med" len="med"/>
          </a:ln>
        </p:spPr>
      </p:cxnSp>
      <p:sp>
        <p:nvSpPr>
          <p:cNvPr id="15" name="AutoShape 15"/>
          <p:cNvSpPr/>
          <p:nvPr>
            <p:custDataLst>
              <p:tags r:id="rId12"/>
            </p:custDataLst>
          </p:nvPr>
        </p:nvSpPr>
        <p:spPr>
          <a:xfrm>
            <a:off x="6350000" y="3556000"/>
            <a:ext cx="23495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重点管控收入申报差异、备案单证合规、预退税核销时效</a:t>
            </a: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收汇管理</a:t>
            </a:r>
            <a:r>
              <a:rPr lang="zh-CN" alt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及取得合规扣除凭证五</a:t>
            </a: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大核心风险，筑牢企业经营的安全防线与合规底线。</a:t>
            </a:r>
            <a:endParaRPr lang="en-US" sz="1100"/>
          </a:p>
        </p:txBody>
      </p:sp>
      <p:sp>
        <p:nvSpPr>
          <p:cNvPr id="16" name="AutoShape 16"/>
          <p:cNvSpPr/>
          <p:nvPr>
            <p:custDataLst>
              <p:tags r:id="rId13"/>
            </p:custDataLst>
          </p:nvPr>
        </p:nvSpPr>
        <p:spPr>
          <a:xfrm>
            <a:off x="8953500" y="2413000"/>
            <a:ext cx="2603500" cy="3175000"/>
          </a:xfrm>
          <a:prstGeom prst="roundRect">
            <a:avLst>
              <a:gd name="adj" fmla="val 0"/>
            </a:avLst>
          </a:prstGeom>
          <a:solidFill>
            <a:srgbClr val="FFFFFF">
              <a:alpha val="100000"/>
            </a:srgbClr>
          </a:solidFill>
          <a:ln w="25400" cap="flat" cmpd="sng">
            <a:solidFill>
              <a:srgbClr val="BAE6FD">
                <a:alpha val="100000"/>
              </a:srgbClr>
            </a:solidFill>
            <a:prstDash val="solid"/>
            <a:round/>
          </a:ln>
          <a:effectLst>
            <a:outerShdw blurRad="127000" dist="50800" dir="5400000" algn="tl" rotWithShape="0">
              <a:srgbClr val="93C5FD">
                <a:alpha val="40000"/>
              </a:srgbClr>
            </a:outerShdw>
          </a:effectLst>
        </p:spPr>
        <p:txBody>
          <a:bodyPr vert="horz" wrap="square" lIns="0" tIns="0" rIns="0" bIns="0" rtlCol="0" anchor="ctr" anchorCtr="0"/>
          <a:lstStyle/>
          <a:p>
            <a:pPr algn="ctr">
              <a:defRPr/>
            </a:pPr>
          </a:p>
        </p:txBody>
      </p:sp>
      <p:sp>
        <p:nvSpPr>
          <p:cNvPr id="17" name="AutoShape 17"/>
          <p:cNvSpPr/>
          <p:nvPr>
            <p:custDataLst>
              <p:tags r:id="rId14"/>
            </p:custDataLst>
          </p:nvPr>
        </p:nvSpPr>
        <p:spPr>
          <a:xfrm>
            <a:off x="9080500" y="2667000"/>
            <a:ext cx="234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04 架构合规是根本</a:t>
            </a:r>
            <a:endParaRPr lang="en-US" sz="1100"/>
          </a:p>
        </p:txBody>
      </p:sp>
      <p:cxnSp>
        <p:nvCxnSpPr>
          <p:cNvPr id="18" name="Connector 18"/>
          <p:cNvCxnSpPr/>
          <p:nvPr>
            <p:custDataLst>
              <p:tags r:id="rId15"/>
            </p:custDataLst>
          </p:nvPr>
        </p:nvCxnSpPr>
        <p:spPr>
          <a:xfrm rot="-18581">
            <a:off x="9080517" y="3359150"/>
            <a:ext cx="2349534" cy="12700"/>
          </a:xfrm>
          <a:prstGeom prst="straightConnector1">
            <a:avLst/>
          </a:prstGeom>
          <a:solidFill>
            <a:srgbClr val="DEE0E3">
              <a:alpha val="100000"/>
            </a:srgbClr>
          </a:solidFill>
          <a:ln w="12700" cap="flat" cmpd="sng">
            <a:solidFill>
              <a:srgbClr val="BFDBFE">
                <a:alpha val="100000"/>
              </a:srgbClr>
            </a:solidFill>
            <a:prstDash val="solid"/>
            <a:round/>
            <a:headEnd type="none" w="med" len="med"/>
            <a:tailEnd type="none" w="med" len="med"/>
          </a:ln>
        </p:spPr>
      </p:cxnSp>
      <p:sp>
        <p:nvSpPr>
          <p:cNvPr id="19" name="AutoShape 19"/>
          <p:cNvSpPr/>
          <p:nvPr>
            <p:custDataLst>
              <p:tags r:id="rId16"/>
            </p:custDataLst>
          </p:nvPr>
        </p:nvSpPr>
        <p:spPr>
          <a:xfrm>
            <a:off x="9080500" y="3556000"/>
            <a:ext cx="23495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从顶层设计优化企业组织架构与业务流程，打通采购、销售、物流、财务全链路合规节点，构建系统化、常态化的合规管理体系，实现企业行稳致远。</a:t>
            </a:r>
            <a:endParaRPr lang="en-US" sz="1100"/>
          </a:p>
        </p:txBody>
      </p:sp>
      <p:sp>
        <p:nvSpPr>
          <p:cNvPr id="20" name="AutoShape 20"/>
          <p:cNvSpPr/>
          <p:nvPr/>
        </p:nvSpPr>
        <p:spPr>
          <a:xfrm>
            <a:off x="762000" y="5969000"/>
            <a:ext cx="10795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合规不仅是企业经营的“防火墙”，更是赢得市场信任、构筑核心竞争优势的基石 ——</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gradFill rotWithShape="1">
            <a:gsLst>
              <a:gs pos="0">
                <a:srgbClr val="EBF5FF">
                  <a:alpha val="100000"/>
                </a:srgbClr>
              </a:gs>
              <a:gs pos="100000">
                <a:srgbClr val="FFFFFF">
                  <a:alpha val="100000"/>
                </a:srgbClr>
              </a:gs>
            </a:gsLst>
            <a:lin ang="5400000"/>
          </a:gra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0" y="203200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023E8A"/>
                </a:solidFill>
                <a:latin typeface="Noto Sans SC" panose="020B0200000000000000" charset="-122"/>
                <a:ea typeface="Noto Sans SC" panose="020B0200000000000000" charset="-122"/>
                <a:cs typeface="Noto Sans SC" panose="020B0200000000000000" charset="-122"/>
                <a:sym typeface="Noto Sans SC" panose="020B0200000000000000" charset="-122"/>
              </a:rPr>
              <a:t>感谢聆听！</a:t>
            </a:r>
            <a:endParaRPr lang="en-US" sz="1100"/>
          </a:p>
        </p:txBody>
      </p:sp>
      <p:sp>
        <p:nvSpPr>
          <p:cNvPr id="4" name="AutoShape 4"/>
          <p:cNvSpPr/>
          <p:nvPr/>
        </p:nvSpPr>
        <p:spPr>
          <a:xfrm>
            <a:off x="635000" y="3683000"/>
            <a:ext cx="1092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2200" b="0" i="0" u="none" strike="noStrike">
                <a:solidFill>
                  <a:srgbClr val="0A4DA1"/>
                </a:solidFill>
                <a:latin typeface="Noto Sans SC" panose="020B0200000000000000" charset="-122"/>
                <a:ea typeface="Noto Sans SC" panose="020B0200000000000000" charset="-122"/>
                <a:cs typeface="Noto Sans SC" panose="020B0200000000000000" charset="-122"/>
                <a:sym typeface="Noto Sans SC" panose="020B0200000000000000" charset="-122"/>
              </a:rPr>
              <a:t>携手共建跨境电商健康生态，助力企业行稳致远</a:t>
            </a:r>
            <a:endParaRPr lang="en-US" sz="1100"/>
          </a:p>
        </p:txBody>
      </p:sp>
      <p:sp>
        <p:nvSpPr>
          <p:cNvPr id="5" name="AutoShape 5"/>
          <p:cNvSpPr/>
          <p:nvPr/>
        </p:nvSpPr>
        <p:spPr>
          <a:xfrm>
            <a:off x="381000" y="4889500"/>
            <a:ext cx="1143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联系方式：</a:t>
            </a:r>
            <a:r>
              <a:rPr lang="zh-CN" alt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河源市源城区税务局</a:t>
            </a:r>
            <a:r>
              <a:rPr lang="en-US" altLang="zh-CN"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税政一股</a:t>
            </a:r>
            <a:r>
              <a:rPr lang="en-US" altLang="zh-CN"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  0762-2833132</a:t>
            </a:r>
            <a:endParaRPr lang="en-US" altLang="zh-CN"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335,&quot;left&quot;:60,&quot;top&quot;:150,&quot;width&quot;:840}"/>
</p:tagLst>
</file>

<file path=ppt/tags/tag2.xml><?xml version="1.0" encoding="utf-8"?>
<p:tagLst xmlns:p="http://schemas.openxmlformats.org/presentationml/2006/main">
  <p:tag name="KSO_WM_DIAGRAM_VIRTUALLY_FRAME" val="{&quot;height&quot;:335,&quot;left&quot;:60,&quot;top&quot;:150,&quot;width&quot;:840}"/>
</p:tagLst>
</file>

<file path=ppt/tags/tag3.xml><?xml version="1.0" encoding="utf-8"?>
<p:tagLst xmlns:p="http://schemas.openxmlformats.org/presentationml/2006/main">
  <p:tag name="KSO_WM_DIAGRAM_VIRTUALLY_FRAME" val="{&quot;height&quot;:335,&quot;left&quot;:60,&quot;top&quot;:150,&quot;width&quot;:840}"/>
</p:tagLst>
</file>

<file path=ppt/tags/tag4.xml><?xml version="1.0" encoding="utf-8"?>
<p:tagLst xmlns:p="http://schemas.openxmlformats.org/presentationml/2006/main">
  <p:tag name="KSO_WM_DIAGRAM_VIRTUALLY_FRAME" val="{&quot;height&quot;:335,&quot;left&quot;:60,&quot;top&quot;:150,&quot;width&quot;:840}"/>
</p:tagLst>
</file>

<file path=ppt/tags/tag5.xml><?xml version="1.0" encoding="utf-8"?>
<p:tagLst xmlns:p="http://schemas.openxmlformats.org/presentationml/2006/main">
  <p:tag name="KSO_WM_DIAGRAM_VIRTUALLY_FRAME" val="{&quot;height&quot;:335,&quot;left&quot;:60,&quot;top&quot;:150,&quot;width&quot;:840}"/>
</p:tagLst>
</file>

<file path=ppt/tags/tag6.xml><?xml version="1.0" encoding="utf-8"?>
<p:tagLst xmlns:p="http://schemas.openxmlformats.org/presentationml/2006/main">
  <p:tag name="KSO_WM_DIAGRAM_VIRTUALLY_FRAME" val="{&quot;height&quot;:335,&quot;left&quot;:60,&quot;top&quot;:150,&quot;width&quot;:840}"/>
</p:tagLst>
</file>

<file path=ppt/tags/tag7.xml><?xml version="1.0" encoding="utf-8"?>
<p:tagLst xmlns:p="http://schemas.openxmlformats.org/presentationml/2006/main">
  <p:tag name="KSO_WM_DIAGRAM_VIRTUALLY_FRAME" val="{&quot;height&quot;:335,&quot;left&quot;:60,&quot;top&quot;:150,&quot;width&quot;:840}"/>
</p:tagLst>
</file>

<file path=ppt/tags/tag8.xml><?xml version="1.0" encoding="utf-8"?>
<p:tagLst xmlns:p="http://schemas.openxmlformats.org/presentationml/2006/main">
  <p:tag name="KSO_WM_DIAGRAM_VIRTUALLY_FRAME" val="{&quot;height&quot;:335,&quot;left&quot;:60,&quot;top&quot;:150,&quot;width&quot;:840}"/>
</p:tagLst>
</file>

<file path=ppt/tags/tag9.xml><?xml version="1.0" encoding="utf-8"?>
<p:tagLst xmlns:p="http://schemas.openxmlformats.org/presentationml/2006/main">
  <p:tag name="KSO_WM_DIAGRAM_VIRTUALLY_FRAME" val="{&quot;height&quot;:335,&quot;left&quot;:60,&quot;top&quot;:150,&quot;width&quot;:840}"/>
</p:tagLst>
</file>

<file path=ppt/tags/tag10.xml><?xml version="1.0" encoding="utf-8"?>
<p:tagLst xmlns:p="http://schemas.openxmlformats.org/presentationml/2006/main">
  <p:tag name="KSO_WM_DIAGRAM_VIRTUALLY_FRAME" val="{&quot;height&quot;:335,&quot;left&quot;:60,&quot;top&quot;:150,&quot;width&quot;:840}"/>
</p:tagLst>
</file>

<file path=ppt/tags/tag11.xml><?xml version="1.0" encoding="utf-8"?>
<p:tagLst xmlns:p="http://schemas.openxmlformats.org/presentationml/2006/main">
  <p:tag name="KSO_WM_DIAGRAM_VIRTUALLY_FRAME" val="{&quot;height&quot;:335,&quot;left&quot;:60,&quot;top&quot;:150,&quot;width&quot;:840}"/>
</p:tagLst>
</file>

<file path=ppt/tags/tag12.xml><?xml version="1.0" encoding="utf-8"?>
<p:tagLst xmlns:p="http://schemas.openxmlformats.org/presentationml/2006/main">
  <p:tag name="KSO_WM_DIAGRAM_VIRTUALLY_FRAME" val="{&quot;height&quot;:335,&quot;left&quot;:60,&quot;top&quot;:150,&quot;width&quot;:840}"/>
</p:tagLst>
</file>

<file path=ppt/tags/tag13.xml><?xml version="1.0" encoding="utf-8"?>
<p:tagLst xmlns:p="http://schemas.openxmlformats.org/presentationml/2006/main">
  <p:tag name="KSO_WM_DIAGRAM_VIRTUALLY_FRAME" val="{&quot;height&quot;:335,&quot;left&quot;:60,&quot;top&quot;:150,&quot;width&quot;:840}"/>
</p:tagLst>
</file>

<file path=ppt/tags/tag14.xml><?xml version="1.0" encoding="utf-8"?>
<p:tagLst xmlns:p="http://schemas.openxmlformats.org/presentationml/2006/main">
  <p:tag name="KSO_WM_DIAGRAM_VIRTUALLY_FRAME" val="{&quot;height&quot;:335,&quot;left&quot;:60,&quot;top&quot;:150,&quot;width&quot;:840}"/>
</p:tagLst>
</file>

<file path=ppt/tags/tag15.xml><?xml version="1.0" encoding="utf-8"?>
<p:tagLst xmlns:p="http://schemas.openxmlformats.org/presentationml/2006/main">
  <p:tag name="KSO_WM_DIAGRAM_VIRTUALLY_FRAME" val="{&quot;height&quot;:335,&quot;left&quot;:60,&quot;top&quot;:150,&quot;width&quot;:840}"/>
</p:tagLst>
</file>

<file path=ppt/tags/tag16.xml><?xml version="1.0" encoding="utf-8"?>
<p:tagLst xmlns:p="http://schemas.openxmlformats.org/presentationml/2006/main">
  <p:tag name="KSO_WM_DIAGRAM_VIRTUALLY_FRAME" val="{&quot;height&quot;:335,&quot;left&quot;:60,&quot;top&quot;:150,&quot;width&quot;:840}"/>
</p:tagLst>
</file>

<file path=ppt/tags/tag17.xml><?xml version="1.0" encoding="utf-8"?>
<p:tagLst xmlns:p="http://schemas.openxmlformats.org/presentationml/2006/main">
  <p:tag name="KSO_WM_DIAGRAM_VIRTUALLY_FRAME" val="{&quot;height&quot;:190,&quot;left&quot;:60,&quot;top&quot;:190,&quot;width&quot;:839}"/>
</p:tagLst>
</file>

<file path=ppt/tags/tag18.xml><?xml version="1.0" encoding="utf-8"?>
<p:tagLst xmlns:p="http://schemas.openxmlformats.org/presentationml/2006/main">
  <p:tag name="KSO_WM_DIAGRAM_VIRTUALLY_FRAME" val="{&quot;height&quot;:190,&quot;left&quot;:60,&quot;top&quot;:190,&quot;width&quot;:839}"/>
</p:tagLst>
</file>

<file path=ppt/tags/tag19.xml><?xml version="1.0" encoding="utf-8"?>
<p:tagLst xmlns:p="http://schemas.openxmlformats.org/presentationml/2006/main">
  <p:tag name="KSO_WM_DIAGRAM_VIRTUALLY_FRAME" val="{&quot;height&quot;:190,&quot;left&quot;:60,&quot;top&quot;:190,&quot;width&quot;:839}"/>
</p:tagLst>
</file>

<file path=ppt/tags/tag20.xml><?xml version="1.0" encoding="utf-8"?>
<p:tagLst xmlns:p="http://schemas.openxmlformats.org/presentationml/2006/main">
  <p:tag name="KSO_WM_DIAGRAM_VIRTUALLY_FRAME" val="{&quot;height&quot;:190,&quot;left&quot;:60,&quot;top&quot;:190,&quot;width&quot;:839}"/>
</p:tagLst>
</file>

<file path=ppt/tags/tag21.xml><?xml version="1.0" encoding="utf-8"?>
<p:tagLst xmlns:p="http://schemas.openxmlformats.org/presentationml/2006/main">
  <p:tag name="KSO_WM_DIAGRAM_VIRTUALLY_FRAME" val="{&quot;height&quot;:190,&quot;left&quot;:60,&quot;top&quot;:190,&quot;width&quot;:839}"/>
</p:tagLst>
</file>

<file path=ppt/tags/tag22.xml><?xml version="1.0" encoding="utf-8"?>
<p:tagLst xmlns:p="http://schemas.openxmlformats.org/presentationml/2006/main">
  <p:tag name="KSO_WM_DIAGRAM_VIRTUALLY_FRAME" val="{&quot;height&quot;:190,&quot;left&quot;:60,&quot;top&quot;:190,&quot;width&quot;:839}"/>
</p:tagLst>
</file>

<file path=ppt/tags/tag23.xml><?xml version="1.0" encoding="utf-8"?>
<p:tagLst xmlns:p="http://schemas.openxmlformats.org/presentationml/2006/main">
  <p:tag name="KSO_WM_DIAGRAM_VIRTUALLY_FRAME" val="{&quot;height&quot;:190,&quot;left&quot;:60,&quot;top&quot;:190,&quot;width&quot;:839}"/>
</p:tagLst>
</file>

<file path=ppt/tags/tag24.xml><?xml version="1.0" encoding="utf-8"?>
<p:tagLst xmlns:p="http://schemas.openxmlformats.org/presentationml/2006/main">
  <p:tag name="KSO_WM_DIAGRAM_VIRTUALLY_FRAME" val="{&quot;height&quot;:190,&quot;left&quot;:60,&quot;top&quot;:190,&quot;width&quot;:839}"/>
</p:tagLst>
</file>

<file path=ppt/tags/tag25.xml><?xml version="1.0" encoding="utf-8"?>
<p:tagLst xmlns:p="http://schemas.openxmlformats.org/presentationml/2006/main">
  <p:tag name="KSO_WM_DIAGRAM_VIRTUALLY_FRAME" val="{&quot;height&quot;:190,&quot;left&quot;:60,&quot;top&quot;:190,&quot;width&quot;:839}"/>
</p:tagLst>
</file>

<file path=ppt/tags/tag26.xml><?xml version="1.0" encoding="utf-8"?>
<p:tagLst xmlns:p="http://schemas.openxmlformats.org/presentationml/2006/main">
  <p:tag name="KSO_WM_DIAGRAM_VIRTUALLY_FRAME" val="{&quot;height&quot;:340,&quot;left&quot;:350,&quot;top&quot;:140,&quot;width&quot;:550}"/>
</p:tagLst>
</file>

<file path=ppt/tags/tag27.xml><?xml version="1.0" encoding="utf-8"?>
<p:tagLst xmlns:p="http://schemas.openxmlformats.org/presentationml/2006/main">
  <p:tag name="KSO_WM_DIAGRAM_VIRTUALLY_FRAME" val="{&quot;height&quot;:340,&quot;left&quot;:350,&quot;top&quot;:140,&quot;width&quot;:550}"/>
</p:tagLst>
</file>

<file path=ppt/tags/tag28.xml><?xml version="1.0" encoding="utf-8"?>
<p:tagLst xmlns:p="http://schemas.openxmlformats.org/presentationml/2006/main">
  <p:tag name="KSO_WM_DIAGRAM_VIRTUALLY_FRAME" val="{&quot;height&quot;:340,&quot;left&quot;:350,&quot;top&quot;:140,&quot;width&quot;:550}"/>
</p:tagLst>
</file>

<file path=ppt/tags/tag29.xml><?xml version="1.0" encoding="utf-8"?>
<p:tagLst xmlns:p="http://schemas.openxmlformats.org/presentationml/2006/main">
  <p:tag name="KSO_WM_DIAGRAM_VIRTUALLY_FRAME" val="{&quot;height&quot;:340,&quot;left&quot;:350,&quot;top&quot;:140,&quot;width&quot;:550}"/>
</p:tagLst>
</file>

<file path=ppt/tags/tag30.xml><?xml version="1.0" encoding="utf-8"?>
<p:tagLst xmlns:p="http://schemas.openxmlformats.org/presentationml/2006/main">
  <p:tag name="KSO_WM_DIAGRAM_VIRTUALLY_FRAME" val="{&quot;height&quot;:340,&quot;left&quot;:350,&quot;top&quot;:140,&quot;width&quot;:550}"/>
</p:tagLst>
</file>

<file path=ppt/tags/tag31.xml><?xml version="1.0" encoding="utf-8"?>
<p:tagLst xmlns:p="http://schemas.openxmlformats.org/presentationml/2006/main">
  <p:tag name="KSO_WM_DIAGRAM_VIRTUALLY_FRAME" val="{&quot;height&quot;:340,&quot;left&quot;:350,&quot;top&quot;:140,&quot;width&quot;:550}"/>
</p:tagLst>
</file>

<file path=ppt/tags/tag32.xml><?xml version="1.0" encoding="utf-8"?>
<p:tagLst xmlns:p="http://schemas.openxmlformats.org/presentationml/2006/main">
  <p:tag name="KSO_WM_DIAGRAM_VIRTUALLY_FRAME" val="{&quot;height&quot;:340,&quot;left&quot;:350,&quot;top&quot;:140,&quot;width&quot;:550}"/>
</p:tagLst>
</file>

<file path=ppt/tags/tag33.xml><?xml version="1.0" encoding="utf-8"?>
<p:tagLst xmlns:p="http://schemas.openxmlformats.org/presentationml/2006/main">
  <p:tag name="KSO_WM_DIAGRAM_VIRTUALLY_FRAME" val="{&quot;height&quot;:340,&quot;left&quot;:350,&quot;top&quot;:140,&quot;width&quot;:550}"/>
</p:tagLst>
</file>

<file path=ppt/tags/tag34.xml><?xml version="1.0" encoding="utf-8"?>
<p:tagLst xmlns:p="http://schemas.openxmlformats.org/presentationml/2006/main">
  <p:tag name="KSO_WM_DIAGRAM_VIRTUALLY_FRAME" val="{&quot;height&quot;:340,&quot;left&quot;:350,&quot;top&quot;:140,&quot;width&quot;:550}"/>
</p:tagLst>
</file>

<file path=ppt/tags/tag35.xml><?xml version="1.0" encoding="utf-8"?>
<p:tagLst xmlns:p="http://schemas.openxmlformats.org/presentationml/2006/main">
  <p:tag name="KSO_WM_DIAGRAM_VIRTUALLY_FRAME" val="{&quot;height&quot;:340,&quot;left&quot;:350,&quot;top&quot;:140,&quot;width&quot;:550}"/>
</p:tagLst>
</file>

<file path=ppt/tags/tag36.xml><?xml version="1.0" encoding="utf-8"?>
<p:tagLst xmlns:p="http://schemas.openxmlformats.org/presentationml/2006/main">
  <p:tag name="KSO_WM_DIAGRAM_VIRTUALLY_FRAME" val="{&quot;height&quot;:100,&quot;left&quot;:60,&quot;top&quot;:415,&quot;width&quot;:840}"/>
</p:tagLst>
</file>

<file path=ppt/tags/tag37.xml><?xml version="1.0" encoding="utf-8"?>
<p:tagLst xmlns:p="http://schemas.openxmlformats.org/presentationml/2006/main">
  <p:tag name="KSO_WM_DIAGRAM_VIRTUALLY_FRAME" val="{&quot;height&quot;:100,&quot;left&quot;:60,&quot;top&quot;:415,&quot;width&quot;:840}"/>
</p:tagLst>
</file>

<file path=ppt/tags/tag38.xml><?xml version="1.0" encoding="utf-8"?>
<p:tagLst xmlns:p="http://schemas.openxmlformats.org/presentationml/2006/main">
  <p:tag name="KSO_WM_DIAGRAM_VIRTUALLY_FRAME" val="{&quot;height&quot;:100,&quot;left&quot;:60,&quot;top&quot;:415,&quot;width&quot;:840}"/>
</p:tagLst>
</file>

<file path=ppt/tags/tag39.xml><?xml version="1.0" encoding="utf-8"?>
<p:tagLst xmlns:p="http://schemas.openxmlformats.org/presentationml/2006/main">
  <p:tag name="KSO_WM_DIAGRAM_VIRTUALLY_FRAME" val="{&quot;height&quot;:100,&quot;left&quot;:60,&quot;top&quot;:415,&quot;width&quot;:840}"/>
</p:tagLst>
</file>

<file path=ppt/tags/tag40.xml><?xml version="1.0" encoding="utf-8"?>
<p:tagLst xmlns:p="http://schemas.openxmlformats.org/presentationml/2006/main">
  <p:tag name="KSO_WM_DIAGRAM_VIRTUALLY_FRAME" val="{&quot;height&quot;:375,&quot;left&quot;:60,&quot;top&quot;:140,&quot;width&quot;:837.5}"/>
</p:tagLst>
</file>

<file path=ppt/tags/tag41.xml><?xml version="1.0" encoding="utf-8"?>
<p:tagLst xmlns:p="http://schemas.openxmlformats.org/presentationml/2006/main">
  <p:tag name="KSO_WM_DIAGRAM_VIRTUALLY_FRAME" val="{&quot;height&quot;:375,&quot;left&quot;:60,&quot;top&quot;:140,&quot;width&quot;:837.5}"/>
</p:tagLst>
</file>

<file path=ppt/tags/tag42.xml><?xml version="1.0" encoding="utf-8"?>
<p:tagLst xmlns:p="http://schemas.openxmlformats.org/presentationml/2006/main">
  <p:tag name="KSO_WM_DIAGRAM_VIRTUALLY_FRAME" val="{&quot;height&quot;:375,&quot;left&quot;:60,&quot;top&quot;:140,&quot;width&quot;:837.5}"/>
</p:tagLst>
</file>

<file path=ppt/tags/tag43.xml><?xml version="1.0" encoding="utf-8"?>
<p:tagLst xmlns:p="http://schemas.openxmlformats.org/presentationml/2006/main">
  <p:tag name="KSO_WM_DIAGRAM_VIRTUALLY_FRAME" val="{&quot;height&quot;:375,&quot;left&quot;:60,&quot;top&quot;:140,&quot;width&quot;:837.5}"/>
</p:tagLst>
</file>

<file path=ppt/tags/tag44.xml><?xml version="1.0" encoding="utf-8"?>
<p:tagLst xmlns:p="http://schemas.openxmlformats.org/presentationml/2006/main">
  <p:tag name="KSO_WM_DIAGRAM_VIRTUALLY_FRAME" val="{&quot;height&quot;:375,&quot;left&quot;:60,&quot;top&quot;:140,&quot;width&quot;:837.5}"/>
</p:tagLst>
</file>

<file path=ppt/tags/tag45.xml><?xml version="1.0" encoding="utf-8"?>
<p:tagLst xmlns:p="http://schemas.openxmlformats.org/presentationml/2006/main">
  <p:tag name="KSO_WM_DIAGRAM_VIRTUALLY_FRAME" val="{&quot;height&quot;:375,&quot;left&quot;:60,&quot;top&quot;:140,&quot;width&quot;:837.5}"/>
</p:tagLst>
</file>

<file path=ppt/tags/tag46.xml><?xml version="1.0" encoding="utf-8"?>
<p:tagLst xmlns:p="http://schemas.openxmlformats.org/presentationml/2006/main">
  <p:tag name="KSO_WM_DIAGRAM_VIRTUALLY_FRAME" val="{&quot;height&quot;:375,&quot;left&quot;:60,&quot;top&quot;:140,&quot;width&quot;:837.5}"/>
</p:tagLst>
</file>

<file path=ppt/tags/tag47.xml><?xml version="1.0" encoding="utf-8"?>
<p:tagLst xmlns:p="http://schemas.openxmlformats.org/presentationml/2006/main">
  <p:tag name="KSO_WM_DIAGRAM_VIRTUALLY_FRAME" val="{&quot;height&quot;:375,&quot;left&quot;:60,&quot;top&quot;:140,&quot;width&quot;:837.5}"/>
</p:tagLst>
</file>

<file path=ppt/tags/tag48.xml><?xml version="1.0" encoding="utf-8"?>
<p:tagLst xmlns:p="http://schemas.openxmlformats.org/presentationml/2006/main">
  <p:tag name="KSO_WM_DIAGRAM_VIRTUALLY_FRAME" val="{&quot;height&quot;:375,&quot;left&quot;:60,&quot;top&quot;:140,&quot;width&quot;:837.5}"/>
</p:tagLst>
</file>

<file path=ppt/tags/tag49.xml><?xml version="1.0" encoding="utf-8"?>
<p:tagLst xmlns:p="http://schemas.openxmlformats.org/presentationml/2006/main">
  <p:tag name="KSO_WM_DIAGRAM_VIRTUALLY_FRAME" val="{&quot;height&quot;:375,&quot;left&quot;:60,&quot;top&quot;:140,&quot;width&quot;:837.5}"/>
</p:tagLst>
</file>

<file path=ppt/tags/tag50.xml><?xml version="1.0" encoding="utf-8"?>
<p:tagLst xmlns:p="http://schemas.openxmlformats.org/presentationml/2006/main">
  <p:tag name="KSO_WM_DIAGRAM_VIRTUALLY_FRAME" val="{&quot;height&quot;:375,&quot;left&quot;:60,&quot;top&quot;:140,&quot;width&quot;:837.5}"/>
</p:tagLst>
</file>

<file path=ppt/tags/tag51.xml><?xml version="1.0" encoding="utf-8"?>
<p:tagLst xmlns:p="http://schemas.openxmlformats.org/presentationml/2006/main">
  <p:tag name="KSO_WM_DIAGRAM_VIRTUALLY_FRAME" val="{&quot;height&quot;:375,&quot;left&quot;:60,&quot;top&quot;:140,&quot;width&quot;:837.5}"/>
</p:tagLst>
</file>

<file path=ppt/tags/tag52.xml><?xml version="1.0" encoding="utf-8"?>
<p:tagLst xmlns:p="http://schemas.openxmlformats.org/presentationml/2006/main">
  <p:tag name="KSO_WM_DIAGRAM_VIRTUALLY_FRAME" val="{&quot;height&quot;:375,&quot;left&quot;:60,&quot;top&quot;:140,&quot;width&quot;:839.25}"/>
</p:tagLst>
</file>

<file path=ppt/tags/tag53.xml><?xml version="1.0" encoding="utf-8"?>
<p:tagLst xmlns:p="http://schemas.openxmlformats.org/presentationml/2006/main">
  <p:tag name="KSO_WM_DIAGRAM_VIRTUALLY_FRAME" val="{&quot;height&quot;:375,&quot;left&quot;:60,&quot;top&quot;:140,&quot;width&quot;:839.25}"/>
</p:tagLst>
</file>

<file path=ppt/tags/tag54.xml><?xml version="1.0" encoding="utf-8"?>
<p:tagLst xmlns:p="http://schemas.openxmlformats.org/presentationml/2006/main">
  <p:tag name="KSO_WM_DIAGRAM_VIRTUALLY_FRAME" val="{&quot;height&quot;:375,&quot;left&quot;:60,&quot;top&quot;:140,&quot;width&quot;:839.25}"/>
</p:tagLst>
</file>

<file path=ppt/tags/tag55.xml><?xml version="1.0" encoding="utf-8"?>
<p:tagLst xmlns:p="http://schemas.openxmlformats.org/presentationml/2006/main">
  <p:tag name="KSO_WM_DIAGRAM_VIRTUALLY_FRAME" val="{&quot;height&quot;:375,&quot;left&quot;:60,&quot;top&quot;:140,&quot;width&quot;:839.25}"/>
</p:tagLst>
</file>

<file path=ppt/tags/tag56.xml><?xml version="1.0" encoding="utf-8"?>
<p:tagLst xmlns:p="http://schemas.openxmlformats.org/presentationml/2006/main">
  <p:tag name="KSO_WM_DIAGRAM_VIRTUALLY_FRAME" val="{&quot;height&quot;:375,&quot;left&quot;:60,&quot;top&quot;:140,&quot;width&quot;:839.25}"/>
</p:tagLst>
</file>

<file path=ppt/tags/tag57.xml><?xml version="1.0" encoding="utf-8"?>
<p:tagLst xmlns:p="http://schemas.openxmlformats.org/presentationml/2006/main">
  <p:tag name="KSO_WM_DIAGRAM_VIRTUALLY_FRAME" val="{&quot;height&quot;:375,&quot;left&quot;:60,&quot;top&quot;:140,&quot;width&quot;:839.25}"/>
</p:tagLst>
</file>

<file path=ppt/tags/tag58.xml><?xml version="1.0" encoding="utf-8"?>
<p:tagLst xmlns:p="http://schemas.openxmlformats.org/presentationml/2006/main">
  <p:tag name="KSO_WM_DIAGRAM_VIRTUALLY_FRAME" val="{&quot;height&quot;:375,&quot;left&quot;:60,&quot;top&quot;:140,&quot;width&quot;:839.25}"/>
</p:tagLst>
</file>

<file path=ppt/tags/tag59.xml><?xml version="1.0" encoding="utf-8"?>
<p:tagLst xmlns:p="http://schemas.openxmlformats.org/presentationml/2006/main">
  <p:tag name="KSO_WM_DIAGRAM_VIRTUALLY_FRAME" val="{&quot;height&quot;:375,&quot;left&quot;:60,&quot;top&quot;:140,&quot;width&quot;:839.25}"/>
</p:tagLst>
</file>

<file path=ppt/tags/tag60.xml><?xml version="1.0" encoding="utf-8"?>
<p:tagLst xmlns:p="http://schemas.openxmlformats.org/presentationml/2006/main">
  <p:tag name="KSO_WM_DIAGRAM_VIRTUALLY_FRAME" val="{&quot;height&quot;:375,&quot;left&quot;:60,&quot;top&quot;:140,&quot;width&quot;:839.25}"/>
</p:tagLst>
</file>

<file path=ppt/tags/tag61.xml><?xml version="1.0" encoding="utf-8"?>
<p:tagLst xmlns:p="http://schemas.openxmlformats.org/presentationml/2006/main">
  <p:tag name="KSO_WM_DIAGRAM_VIRTUALLY_FRAME" val="{&quot;height&quot;:375,&quot;left&quot;:60,&quot;top&quot;:140,&quot;width&quot;:839.25}"/>
</p:tagLst>
</file>

<file path=ppt/tags/tag62.xml><?xml version="1.0" encoding="utf-8"?>
<p:tagLst xmlns:p="http://schemas.openxmlformats.org/presentationml/2006/main">
  <p:tag name="KSO_WM_DIAGRAM_VIRTUALLY_FRAME" val="{&quot;height&quot;:375,&quot;left&quot;:60,&quot;top&quot;:140,&quot;width&quot;:839.25}"/>
</p:tagLst>
</file>

<file path=ppt/tags/tag63.xml><?xml version="1.0" encoding="utf-8"?>
<p:tagLst xmlns:p="http://schemas.openxmlformats.org/presentationml/2006/main">
  <p:tag name="KSO_WM_DIAGRAM_VIRTUALLY_FRAME" val="{&quot;height&quot;:375,&quot;left&quot;:60,&quot;top&quot;:140,&quot;width&quot;:839.25}"/>
</p:tagLst>
</file>

<file path=ppt/tags/tag64.xml><?xml version="1.0" encoding="utf-8"?>
<p:tagLst xmlns:p="http://schemas.openxmlformats.org/presentationml/2006/main">
  <p:tag name="KSO_WM_DIAGRAM_VIRTUALLY_FRAME" val="{&quot;height&quot;:375,&quot;left&quot;:60,&quot;top&quot;:140,&quot;width&quot;:839.25}"/>
</p:tagLst>
</file>

<file path=ppt/tags/tag65.xml><?xml version="1.0" encoding="utf-8"?>
<p:tagLst xmlns:p="http://schemas.openxmlformats.org/presentationml/2006/main">
  <p:tag name="KSO_WM_DIAGRAM_VIRTUALLY_FRAME" val="{&quot;height&quot;:375,&quot;left&quot;:60,&quot;top&quot;:140,&quot;width&quot;:839.25}"/>
</p:tagLst>
</file>

<file path=ppt/tags/tag66.xml><?xml version="1.0" encoding="utf-8"?>
<p:tagLst xmlns:p="http://schemas.openxmlformats.org/presentationml/2006/main">
  <p:tag name="KSO_WM_DIAGRAM_VIRTUALLY_FRAME" val="{&quot;height&quot;:115,&quot;left&quot;:60,&quot;top&quot;:395,&quot;width&quot;:826}"/>
</p:tagLst>
</file>

<file path=ppt/tags/tag67.xml><?xml version="1.0" encoding="utf-8"?>
<p:tagLst xmlns:p="http://schemas.openxmlformats.org/presentationml/2006/main">
  <p:tag name="KSO_WM_DIAGRAM_VIRTUALLY_FRAME" val="{&quot;height&quot;:115,&quot;left&quot;:60,&quot;top&quot;:395,&quot;width&quot;:826}"/>
</p:tagLst>
</file>

<file path=ppt/tags/tag68.xml><?xml version="1.0" encoding="utf-8"?>
<p:tagLst xmlns:p="http://schemas.openxmlformats.org/presentationml/2006/main">
  <p:tag name="KSO_WM_DIAGRAM_VIRTUALLY_FRAME" val="{&quot;height&quot;:250,&quot;left&quot;:60,&quot;top&quot;:190,&quot;width&quot;:850}"/>
</p:tagLst>
</file>

<file path=ppt/tags/tag69.xml><?xml version="1.0" encoding="utf-8"?>
<p:tagLst xmlns:p="http://schemas.openxmlformats.org/presentationml/2006/main">
  <p:tag name="KSO_WM_DIAGRAM_VIRTUALLY_FRAME" val="{&quot;height&quot;:250,&quot;left&quot;:60,&quot;top&quot;:190,&quot;width&quot;:850}"/>
</p:tagLst>
</file>

<file path=ppt/tags/tag70.xml><?xml version="1.0" encoding="utf-8"?>
<p:tagLst xmlns:p="http://schemas.openxmlformats.org/presentationml/2006/main">
  <p:tag name="KSO_WM_DIAGRAM_VIRTUALLY_FRAME" val="{&quot;height&quot;:250,&quot;left&quot;:60,&quot;top&quot;:190,&quot;width&quot;:850}"/>
</p:tagLst>
</file>

<file path=ppt/tags/tag71.xml><?xml version="1.0" encoding="utf-8"?>
<p:tagLst xmlns:p="http://schemas.openxmlformats.org/presentationml/2006/main">
  <p:tag name="KSO_WM_DIAGRAM_VIRTUALLY_FRAME" val="{&quot;height&quot;:250,&quot;left&quot;:60,&quot;top&quot;:190,&quot;width&quot;:850}"/>
</p:tagLst>
</file>

<file path=ppt/tags/tag72.xml><?xml version="1.0" encoding="utf-8"?>
<p:tagLst xmlns:p="http://schemas.openxmlformats.org/presentationml/2006/main">
  <p:tag name="KSO_WM_DIAGRAM_VIRTUALLY_FRAME" val="{&quot;height&quot;:250,&quot;left&quot;:60,&quot;top&quot;:190,&quot;width&quot;:850}"/>
</p:tagLst>
</file>

<file path=ppt/tags/tag73.xml><?xml version="1.0" encoding="utf-8"?>
<p:tagLst xmlns:p="http://schemas.openxmlformats.org/presentationml/2006/main">
  <p:tag name="KSO_WM_DIAGRAM_VIRTUALLY_FRAME" val="{&quot;height&quot;:250,&quot;left&quot;:60,&quot;top&quot;:190,&quot;width&quot;:850}"/>
</p:tagLst>
</file>

<file path=ppt/tags/tag74.xml><?xml version="1.0" encoding="utf-8"?>
<p:tagLst xmlns:p="http://schemas.openxmlformats.org/presentationml/2006/main">
  <p:tag name="KSO_WM_DIAGRAM_VIRTUALLY_FRAME" val="{&quot;height&quot;:250,&quot;left&quot;:60,&quot;top&quot;:190,&quot;width&quot;:850}"/>
</p:tagLst>
</file>

<file path=ppt/tags/tag75.xml><?xml version="1.0" encoding="utf-8"?>
<p:tagLst xmlns:p="http://schemas.openxmlformats.org/presentationml/2006/main">
  <p:tag name="KSO_WM_DIAGRAM_VIRTUALLY_FRAME" val="{&quot;height&quot;:250,&quot;left&quot;:60,&quot;top&quot;:190,&quot;width&quot;:850}"/>
</p:tagLst>
</file>

<file path=ppt/tags/tag76.xml><?xml version="1.0" encoding="utf-8"?>
<p:tagLst xmlns:p="http://schemas.openxmlformats.org/presentationml/2006/main">
  <p:tag name="KSO_WM_DIAGRAM_VIRTUALLY_FRAME" val="{&quot;height&quot;:250,&quot;left&quot;:60,&quot;top&quot;:190,&quot;width&quot;:850}"/>
</p:tagLst>
</file>

<file path=ppt/tags/tag77.xml><?xml version="1.0" encoding="utf-8"?>
<p:tagLst xmlns:p="http://schemas.openxmlformats.org/presentationml/2006/main">
  <p:tag name="KSO_WM_DIAGRAM_VIRTUALLY_FRAME" val="{&quot;height&quot;:250,&quot;left&quot;:60,&quot;top&quot;:190,&quot;width&quot;:850}"/>
</p:tagLst>
</file>

<file path=ppt/tags/tag78.xml><?xml version="1.0" encoding="utf-8"?>
<p:tagLst xmlns:p="http://schemas.openxmlformats.org/presentationml/2006/main">
  <p:tag name="KSO_WM_DIAGRAM_VIRTUALLY_FRAME" val="{&quot;height&quot;:250,&quot;left&quot;:60,&quot;top&quot;:190,&quot;width&quot;:850}"/>
</p:tagLst>
</file>

<file path=ppt/tags/tag79.xml><?xml version="1.0" encoding="utf-8"?>
<p:tagLst xmlns:p="http://schemas.openxmlformats.org/presentationml/2006/main">
  <p:tag name="KSO_WM_DIAGRAM_VIRTUALLY_FRAME" val="{&quot;height&quot;:250,&quot;left&quot;:60,&quot;top&quot;:190,&quot;width&quot;:850}"/>
</p:tagLst>
</file>

<file path=ppt/tags/tag80.xml><?xml version="1.0" encoding="utf-8"?>
<p:tagLst xmlns:p="http://schemas.openxmlformats.org/presentationml/2006/main">
  <p:tag name="KSO_WM_DIAGRAM_VIRTUALLY_FRAME" val="{&quot;height&quot;:250,&quot;left&quot;:60,&quot;top&quot;:190,&quot;width&quot;:850}"/>
</p:tagLst>
</file>

<file path=ppt/tags/tag81.xml><?xml version="1.0" encoding="utf-8"?>
<p:tagLst xmlns:p="http://schemas.openxmlformats.org/presentationml/2006/main">
  <p:tag name="KSO_WM_DIAGRAM_VIRTUALLY_FRAME" val="{&quot;height&quot;:250,&quot;left&quot;:60,&quot;top&quot;:190,&quot;width&quot;:850}"/>
</p:tagLst>
</file>

<file path=ppt/tags/tag82.xml><?xml version="1.0" encoding="utf-8"?>
<p:tagLst xmlns:p="http://schemas.openxmlformats.org/presentationml/2006/main">
  <p:tag name="KSO_WM_DIAGRAM_VIRTUALLY_FRAME" val="{&quot;height&quot;:250,&quot;left&quot;:60,&quot;top&quot;:190,&quot;width&quot;:850}"/>
</p:tagLst>
</file>

<file path=ppt/tags/tag83.xml><?xml version="1.0" encoding="utf-8"?>
<p:tagLst xmlns:p="http://schemas.openxmlformats.org/presentationml/2006/main">
  <p:tag name="KSO_WM_DIAGRAM_VIRTUALLY_FRAME" val="{&quot;height&quot;:250,&quot;left&quot;:60,&quot;top&quot;:190,&quot;width&quot;:85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6541</Words>
  <Application>WPS 演示</Application>
  <PresentationFormat/>
  <Paragraphs>350</Paragraphs>
  <Slides>18</Slides>
  <Notes>0</Notes>
  <HiddenSlides>0</HiddenSlides>
  <MMClips>0</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18</vt:i4>
      </vt:variant>
    </vt:vector>
  </HeadingPairs>
  <TitlesOfParts>
    <vt:vector size="31" baseType="lpstr">
      <vt:lpstr>Arial</vt:lpstr>
      <vt:lpstr>宋体</vt:lpstr>
      <vt:lpstr>Wingdings</vt:lpstr>
      <vt:lpstr>Arial</vt:lpstr>
      <vt:lpstr>Times New Roman</vt:lpstr>
      <vt:lpstr>Noto Sans SC</vt:lpstr>
      <vt:lpstr>思源黑体</vt:lpstr>
      <vt:lpstr>微软雅黑</vt:lpstr>
      <vt:lpstr>方正黑体_GBK</vt:lpstr>
      <vt:lpstr>Arial Unicode MS</vt:lpstr>
      <vt:lpstr>Office 主题​​</vt:lpstr>
      <vt:lpstr>默认主题</vt:lpstr>
      <vt:lpstr>3_默认主题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huawei</cp:lastModifiedBy>
  <cp:revision>6</cp:revision>
  <dcterms:created xsi:type="dcterms:W3CDTF">2026-08-25T00:37:30Z</dcterms:created>
  <dcterms:modified xsi:type="dcterms:W3CDTF">2026-08-25T00:37:30Z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{"Label":"1","ContentProducer":"001191110102MACQD9K64010000","ProduceID":"7667916276513557455","ReservedCode1":"","ContentPropagator":"","PropagateID":"","ReservedCode2":""}</vt:lpwstr>
  </property>
  <property fmtid="{D5CDD505-2E9C-101B-9397-08002B2CF9AE}" pid="3" name="ICV">
    <vt:lpwstr>9E2CA3C7D0590EE9CAE38C6AAA3F04CB</vt:lpwstr>
  </property>
  <property fmtid="{D5CDD505-2E9C-101B-9397-08002B2CF9AE}" pid="4" name="KSOProductBuildVer">
    <vt:lpwstr>2052-11.8.2.11806</vt:lpwstr>
  </property>
</Properties>
</file>